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Lst>
  <p:notesMasterIdLst>
    <p:notesMasterId r:id="rId19"/>
  </p:notesMasterIdLst>
  <p:sldIdLst>
    <p:sldId id="256" r:id="rId3"/>
    <p:sldId id="494" r:id="rId4"/>
    <p:sldId id="422" r:id="rId5"/>
    <p:sldId id="419" r:id="rId6"/>
    <p:sldId id="525" r:id="rId7"/>
    <p:sldId id="526" r:id="rId8"/>
    <p:sldId id="527" r:id="rId9"/>
    <p:sldId id="528" r:id="rId10"/>
    <p:sldId id="529" r:id="rId11"/>
    <p:sldId id="530" r:id="rId12"/>
    <p:sldId id="531" r:id="rId13"/>
    <p:sldId id="532" r:id="rId14"/>
    <p:sldId id="533" r:id="rId15"/>
    <p:sldId id="534" r:id="rId16"/>
    <p:sldId id="536" r:id="rId17"/>
    <p:sldId id="53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915"/>
    <p:restoredTop sz="94694"/>
  </p:normalViewPr>
  <p:slideViewPr>
    <p:cSldViewPr snapToGrid="0" snapToObjects="1">
      <p:cViewPr varScale="1">
        <p:scale>
          <a:sx n="121" d="100"/>
          <a:sy n="121" d="100"/>
        </p:scale>
        <p:origin x="27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516A0F-2645-F945-ADC5-B2CC11F8F912}" type="datetimeFigureOut">
              <a:rPr lang="en-US" smtClean="0"/>
              <a:t>9/21/23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9D32B1-08AD-0943-8C60-7CB4F1A83E64}" type="slidenum">
              <a:rPr lang="en-US" smtClean="0"/>
              <a:t>‹#›</a:t>
            </a:fld>
            <a:endParaRPr lang="en-US"/>
          </a:p>
        </p:txBody>
      </p:sp>
    </p:spTree>
    <p:extLst>
      <p:ext uri="{BB962C8B-B14F-4D97-AF65-F5344CB8AC3E}">
        <p14:creationId xmlns:p14="http://schemas.microsoft.com/office/powerpoint/2010/main" val="38365972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2802D-2D03-BE49-97AF-DE25499D6F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A3C79BB-C53F-454F-8922-2B27391893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74EF80-FE65-ED4F-9FE0-B09E92D1EA8A}"/>
              </a:ext>
            </a:extLst>
          </p:cNvPr>
          <p:cNvSpPr>
            <a:spLocks noGrp="1"/>
          </p:cNvSpPr>
          <p:nvPr>
            <p:ph type="dt" sz="half" idx="10"/>
          </p:nvPr>
        </p:nvSpPr>
        <p:spPr/>
        <p:txBody>
          <a:bodyPr/>
          <a:lstStyle/>
          <a:p>
            <a:fld id="{6008B229-1626-F140-A5AB-667E95C72CE6}" type="datetime1">
              <a:rPr lang="en-US" smtClean="0"/>
              <a:t>9/21/23</a:t>
            </a:fld>
            <a:endParaRPr lang="en-US"/>
          </a:p>
        </p:txBody>
      </p:sp>
      <p:sp>
        <p:nvSpPr>
          <p:cNvPr id="5" name="Footer Placeholder 4">
            <a:extLst>
              <a:ext uri="{FF2B5EF4-FFF2-40B4-BE49-F238E27FC236}">
                <a16:creationId xmlns:a16="http://schemas.microsoft.com/office/drawing/2014/main" id="{679F942A-634C-BB40-9910-CBFA440686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942F66-DE68-D245-97C8-9A6FA1D0AEF4}"/>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315865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A86B8-FDC8-A24B-A420-9A35290385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A81A36-D120-B846-BA83-5C4BFEA3627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5F6F14-E9DD-E146-A94A-4A7CA228F3D7}"/>
              </a:ext>
            </a:extLst>
          </p:cNvPr>
          <p:cNvSpPr>
            <a:spLocks noGrp="1"/>
          </p:cNvSpPr>
          <p:nvPr>
            <p:ph type="dt" sz="half" idx="10"/>
          </p:nvPr>
        </p:nvSpPr>
        <p:spPr/>
        <p:txBody>
          <a:bodyPr/>
          <a:lstStyle/>
          <a:p>
            <a:fld id="{777BA9D7-BCB1-2C4D-8831-3E14AB2674F7}" type="datetime1">
              <a:rPr lang="en-US" smtClean="0"/>
              <a:t>9/21/23</a:t>
            </a:fld>
            <a:endParaRPr lang="en-US"/>
          </a:p>
        </p:txBody>
      </p:sp>
      <p:sp>
        <p:nvSpPr>
          <p:cNvPr id="5" name="Footer Placeholder 4">
            <a:extLst>
              <a:ext uri="{FF2B5EF4-FFF2-40B4-BE49-F238E27FC236}">
                <a16:creationId xmlns:a16="http://schemas.microsoft.com/office/drawing/2014/main" id="{FF470E94-9F94-1649-8FE1-5341BF855B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1F5164-23F2-A840-AE31-9813D2137143}"/>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3020377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027D83-6F99-5343-9159-1F2E060A4D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F7CEDD-89DF-CC43-9E60-8FC65D4CFA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BE88CF-EA17-6D4E-A676-D0DD2AEEE584}"/>
              </a:ext>
            </a:extLst>
          </p:cNvPr>
          <p:cNvSpPr>
            <a:spLocks noGrp="1"/>
          </p:cNvSpPr>
          <p:nvPr>
            <p:ph type="dt" sz="half" idx="10"/>
          </p:nvPr>
        </p:nvSpPr>
        <p:spPr/>
        <p:txBody>
          <a:bodyPr/>
          <a:lstStyle/>
          <a:p>
            <a:fld id="{C8CF900D-2ECF-E249-9251-2832B420FAEA}" type="datetime1">
              <a:rPr lang="en-US" smtClean="0"/>
              <a:t>9/21/23</a:t>
            </a:fld>
            <a:endParaRPr lang="en-US"/>
          </a:p>
        </p:txBody>
      </p:sp>
      <p:sp>
        <p:nvSpPr>
          <p:cNvPr id="5" name="Footer Placeholder 4">
            <a:extLst>
              <a:ext uri="{FF2B5EF4-FFF2-40B4-BE49-F238E27FC236}">
                <a16:creationId xmlns:a16="http://schemas.microsoft.com/office/drawing/2014/main" id="{BEC857EE-AA9E-7744-B121-837829395A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5FA26-DD53-CA43-B54B-89E91BCDA11F}"/>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8746188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30785609-E5CC-DE44-B37C-B4F30876FF32}" type="datetime1">
              <a:rPr lang="en-US" smtClean="0"/>
              <a:t>9/21/23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35790850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609600" y="2280746"/>
            <a:ext cx="10972800" cy="384541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DD2F8954-4A2E-3243-B2DC-9CD5CB712752}" type="datetime1">
              <a:rPr lang="en-US" smtClean="0"/>
              <a:t>9/21/23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41331981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380751"/>
            <a:ext cx="10363200" cy="1362075"/>
          </a:xfrm>
        </p:spPr>
        <p:txBody>
          <a:bodyPr anchor="t"/>
          <a:lstStyle>
            <a:lvl1pPr algn="l">
              <a:defRPr sz="5333" b="1" cap="all"/>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7">
                <a:solidFill>
                  <a:schemeClr val="tx1">
                    <a:tint val="75000"/>
                  </a:schemeClr>
                </a:solidFill>
              </a:defRPr>
            </a:lvl1pPr>
            <a:lvl2pPr marL="609585" indent="0">
              <a:buNone/>
              <a:defRPr sz="2400">
                <a:solidFill>
                  <a:schemeClr val="tx1">
                    <a:tint val="75000"/>
                  </a:schemeClr>
                </a:solidFill>
              </a:defRPr>
            </a:lvl2pPr>
            <a:lvl3pPr marL="1219170" indent="0">
              <a:buNone/>
              <a:defRPr sz="2133">
                <a:solidFill>
                  <a:schemeClr val="tx1">
                    <a:tint val="75000"/>
                  </a:schemeClr>
                </a:solidFill>
              </a:defRPr>
            </a:lvl3pPr>
            <a:lvl4pPr marL="1828754" indent="0">
              <a:buNone/>
              <a:defRPr sz="1867">
                <a:solidFill>
                  <a:schemeClr val="tx1">
                    <a:tint val="75000"/>
                  </a:schemeClr>
                </a:solidFill>
              </a:defRPr>
            </a:lvl4pPr>
            <a:lvl5pPr marL="2438339" indent="0">
              <a:buNone/>
              <a:defRPr sz="1867">
                <a:solidFill>
                  <a:schemeClr val="tx1">
                    <a:tint val="75000"/>
                  </a:schemeClr>
                </a:solidFill>
              </a:defRPr>
            </a:lvl5pPr>
            <a:lvl6pPr marL="3047924" indent="0">
              <a:buNone/>
              <a:defRPr sz="1867">
                <a:solidFill>
                  <a:schemeClr val="tx1">
                    <a:tint val="75000"/>
                  </a:schemeClr>
                </a:solidFill>
              </a:defRPr>
            </a:lvl6pPr>
            <a:lvl7pPr marL="3657509" indent="0">
              <a:buNone/>
              <a:defRPr sz="1867">
                <a:solidFill>
                  <a:schemeClr val="tx1">
                    <a:tint val="75000"/>
                  </a:schemeClr>
                </a:solidFill>
              </a:defRPr>
            </a:lvl7pPr>
            <a:lvl8pPr marL="4267093" indent="0">
              <a:buNone/>
              <a:defRPr sz="1867">
                <a:solidFill>
                  <a:schemeClr val="tx1">
                    <a:tint val="75000"/>
                  </a:schemeClr>
                </a:solidFill>
              </a:defRPr>
            </a:lvl8pPr>
            <a:lvl9pPr marL="4876678" indent="0">
              <a:buNone/>
              <a:defRPr sz="1867">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lvl1pPr>
          </a:lstStyle>
          <a:p>
            <a:pPr>
              <a:defRPr/>
            </a:pPr>
            <a:fld id="{2FD4575D-199B-0745-9376-4BA74FA8EFA7}" type="datetime1">
              <a:rPr lang="en-US" smtClean="0"/>
              <a:t>9/21/23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2895894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968503"/>
            <a:ext cx="5384800" cy="4157663"/>
          </a:xfrm>
        </p:spPr>
        <p:txBody>
          <a:bodyPr/>
          <a:lstStyle>
            <a:lvl1pPr>
              <a:defRPr sz="3733"/>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334EC5E2-8D01-2849-BCEF-95F1335AF02C}" type="datetime1">
              <a:rPr lang="en-US" smtClean="0"/>
              <a:t>9/21/23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32816575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4" y="867339"/>
            <a:ext cx="10972800" cy="1068387"/>
          </a:xfrm>
        </p:spPr>
        <p:txBody>
          <a:bodyPr/>
          <a:lstStyle>
            <a:lvl1pPr>
              <a:defRPr/>
            </a:lvl1pPr>
          </a:lstStyle>
          <a:p>
            <a:r>
              <a:rPr lang="en-US"/>
              <a:t>Click to edit Master title style</a:t>
            </a:r>
            <a:endParaRPr lang="en-US" dirty="0"/>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193372" y="2174875"/>
            <a:ext cx="5389033" cy="3951288"/>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71BB4091-1279-5E46-833E-3B1192709521}" type="datetime1">
              <a:rPr lang="en-US" smtClean="0"/>
              <a:t>9/21/23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13061839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98C5C5CE-9A98-3649-A752-35F044CBF5B8}" type="datetime1">
              <a:rPr lang="en-US" smtClean="0"/>
              <a:t>9/21/23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22838258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79324C5E-CE4C-B646-8BD9-2D7670818E7E}" type="datetime1">
              <a:rPr lang="en-US" smtClean="0"/>
              <a:t>9/21/23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7858319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5" y="273049"/>
            <a:ext cx="4011084" cy="1162051"/>
          </a:xfrm>
        </p:spPr>
        <p:txBody>
          <a:bodyPr anchor="b"/>
          <a:lstStyle>
            <a:lvl1pPr algn="l">
              <a:defRPr sz="2667"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5" y="1435103"/>
            <a:ext cx="4011084" cy="46910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03B3BC9F-3142-5445-97AB-BA4A48743DCA}" type="datetime1">
              <a:rPr lang="en-US" smtClean="0"/>
              <a:t>9/21/23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3115280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5C586-3F5F-8148-BB1F-499EF949B0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6E2D30-D2E4-C24D-96F5-10BF4E04225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CC657D-8EE5-CB48-9FCB-F9F368C27214}"/>
              </a:ext>
            </a:extLst>
          </p:cNvPr>
          <p:cNvSpPr>
            <a:spLocks noGrp="1"/>
          </p:cNvSpPr>
          <p:nvPr>
            <p:ph type="dt" sz="half" idx="10"/>
          </p:nvPr>
        </p:nvSpPr>
        <p:spPr/>
        <p:txBody>
          <a:bodyPr/>
          <a:lstStyle/>
          <a:p>
            <a:fld id="{054DD6E4-1949-3040-894C-35794FB3182E}" type="datetime1">
              <a:rPr lang="en-US" smtClean="0"/>
              <a:t>9/21/23</a:t>
            </a:fld>
            <a:endParaRPr lang="en-US"/>
          </a:p>
        </p:txBody>
      </p:sp>
      <p:sp>
        <p:nvSpPr>
          <p:cNvPr id="5" name="Footer Placeholder 4">
            <a:extLst>
              <a:ext uri="{FF2B5EF4-FFF2-40B4-BE49-F238E27FC236}">
                <a16:creationId xmlns:a16="http://schemas.microsoft.com/office/drawing/2014/main" id="{818A4680-2FCD-2C45-88DD-58DC3F0940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3DDA8-E64C-534E-9966-09CB65200A30}"/>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23364754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1"/>
            <a:ext cx="7315200" cy="566739"/>
          </a:xfrm>
        </p:spPr>
        <p:txBody>
          <a:bodyPr anchor="b"/>
          <a:lstStyle>
            <a:lvl1pPr algn="l">
              <a:defRPr sz="2667" b="1"/>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7"/>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a:t>Edit Master text styles</a:t>
            </a:r>
          </a:p>
        </p:txBody>
      </p:sp>
      <p:sp>
        <p:nvSpPr>
          <p:cNvPr id="5" name="Date Placeholder 3"/>
          <p:cNvSpPr>
            <a:spLocks noGrp="1"/>
          </p:cNvSpPr>
          <p:nvPr>
            <p:ph type="dt" sz="half" idx="10"/>
          </p:nvPr>
        </p:nvSpPr>
        <p:spPr/>
        <p:txBody>
          <a:bodyPr/>
          <a:lstStyle>
            <a:lvl1pPr>
              <a:defRPr/>
            </a:lvl1pPr>
          </a:lstStyle>
          <a:p>
            <a:pPr>
              <a:defRPr/>
            </a:pPr>
            <a:fld id="{1897FE6E-4AF1-BB43-A3BB-BA9931BC385B}" type="datetime1">
              <a:rPr lang="en-US" smtClean="0"/>
              <a:t>9/21/23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9855682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0DAF1F23-51F5-E24D-A2F3-F9FF410B2C6B}" type="datetime1">
              <a:rPr lang="en-US" smtClean="0"/>
              <a:t>9/21/23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31364201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C7F9506E-CC5A-D948-B9E0-FC81D1F3EEB8}" type="datetime1">
              <a:rPr lang="en-US" smtClean="0"/>
              <a:t>9/21/23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7782822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0776C-1D59-8049-88C7-A9CF31D468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A8B2CAF-2FC3-CE40-AFEE-BB0B1776B2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CE7856D-91AF-CD4F-BBB9-BB22C9E8644B}"/>
              </a:ext>
            </a:extLst>
          </p:cNvPr>
          <p:cNvSpPr>
            <a:spLocks noGrp="1"/>
          </p:cNvSpPr>
          <p:nvPr>
            <p:ph type="dt" sz="half" idx="10"/>
          </p:nvPr>
        </p:nvSpPr>
        <p:spPr/>
        <p:txBody>
          <a:bodyPr/>
          <a:lstStyle/>
          <a:p>
            <a:fld id="{C757C4BA-F6BD-9D46-BAF7-7A606C7B7108}" type="datetime1">
              <a:rPr lang="en-US" smtClean="0"/>
              <a:t>9/21/23</a:t>
            </a:fld>
            <a:endParaRPr lang="en-US"/>
          </a:p>
        </p:txBody>
      </p:sp>
      <p:sp>
        <p:nvSpPr>
          <p:cNvPr id="5" name="Footer Placeholder 4">
            <a:extLst>
              <a:ext uri="{FF2B5EF4-FFF2-40B4-BE49-F238E27FC236}">
                <a16:creationId xmlns:a16="http://schemas.microsoft.com/office/drawing/2014/main" id="{16CE3E7E-C490-8847-8BD6-E8FF927245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48B10A-A8F3-4D47-8A42-C63FD91ED029}"/>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843715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16C5A-058F-7443-BE51-F3484A7E13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6365D3-EC68-114D-9B11-DAB294D6F0D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F729DA-5D8F-0D4A-9476-2A4B4565334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8E80497-C1FE-D547-B571-D69E574199AB}"/>
              </a:ext>
            </a:extLst>
          </p:cNvPr>
          <p:cNvSpPr>
            <a:spLocks noGrp="1"/>
          </p:cNvSpPr>
          <p:nvPr>
            <p:ph type="dt" sz="half" idx="10"/>
          </p:nvPr>
        </p:nvSpPr>
        <p:spPr/>
        <p:txBody>
          <a:bodyPr/>
          <a:lstStyle/>
          <a:p>
            <a:fld id="{95FEEB89-C0FA-7B44-91C8-3A1F81281704}" type="datetime1">
              <a:rPr lang="en-US" smtClean="0"/>
              <a:t>9/21/23</a:t>
            </a:fld>
            <a:endParaRPr lang="en-US"/>
          </a:p>
        </p:txBody>
      </p:sp>
      <p:sp>
        <p:nvSpPr>
          <p:cNvPr id="6" name="Footer Placeholder 5">
            <a:extLst>
              <a:ext uri="{FF2B5EF4-FFF2-40B4-BE49-F238E27FC236}">
                <a16:creationId xmlns:a16="http://schemas.microsoft.com/office/drawing/2014/main" id="{8AC48521-7F13-C445-8751-4E87C9A27F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E37EE6-7CA7-0E41-9D14-89950249757E}"/>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3572133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1FEF4-0D8E-DE46-AA71-05EE50ED029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DD346F-A12C-C142-8A93-08AF8CD4FB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3A45F87-A4D7-9343-A334-BB0CFE4C10A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55EE44D-0A72-974F-A950-E6793FBEAC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3D733BD-E3C6-644A-BFEA-4784978800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82D901-6AD6-4A49-BB2B-6B6114E8DD7A}"/>
              </a:ext>
            </a:extLst>
          </p:cNvPr>
          <p:cNvSpPr>
            <a:spLocks noGrp="1"/>
          </p:cNvSpPr>
          <p:nvPr>
            <p:ph type="dt" sz="half" idx="10"/>
          </p:nvPr>
        </p:nvSpPr>
        <p:spPr/>
        <p:txBody>
          <a:bodyPr/>
          <a:lstStyle/>
          <a:p>
            <a:fld id="{CF66CC17-747B-F748-A0C3-012987D5CF06}" type="datetime1">
              <a:rPr lang="en-US" smtClean="0"/>
              <a:t>9/21/23</a:t>
            </a:fld>
            <a:endParaRPr lang="en-US"/>
          </a:p>
        </p:txBody>
      </p:sp>
      <p:sp>
        <p:nvSpPr>
          <p:cNvPr id="8" name="Footer Placeholder 7">
            <a:extLst>
              <a:ext uri="{FF2B5EF4-FFF2-40B4-BE49-F238E27FC236}">
                <a16:creationId xmlns:a16="http://schemas.microsoft.com/office/drawing/2014/main" id="{1AE8327C-C108-2948-9F3B-C5B7A290D5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E731F0-A30E-CD44-8DE4-E483375638B1}"/>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652182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B4FD0-E6C0-4B4E-9F81-15DB208377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913ED28-8A5F-F64A-8A93-8A03DD77CDF2}"/>
              </a:ext>
            </a:extLst>
          </p:cNvPr>
          <p:cNvSpPr>
            <a:spLocks noGrp="1"/>
          </p:cNvSpPr>
          <p:nvPr>
            <p:ph type="dt" sz="half" idx="10"/>
          </p:nvPr>
        </p:nvSpPr>
        <p:spPr/>
        <p:txBody>
          <a:bodyPr/>
          <a:lstStyle/>
          <a:p>
            <a:fld id="{69BCEF32-73C1-834F-B688-79D9DDD34705}" type="datetime1">
              <a:rPr lang="en-US" smtClean="0"/>
              <a:t>9/21/23</a:t>
            </a:fld>
            <a:endParaRPr lang="en-US"/>
          </a:p>
        </p:txBody>
      </p:sp>
      <p:sp>
        <p:nvSpPr>
          <p:cNvPr id="4" name="Footer Placeholder 3">
            <a:extLst>
              <a:ext uri="{FF2B5EF4-FFF2-40B4-BE49-F238E27FC236}">
                <a16:creationId xmlns:a16="http://schemas.microsoft.com/office/drawing/2014/main" id="{5AB56722-EB54-8141-9FFB-B883395CC89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2943BF-772C-0847-97EA-D301AA5778E5}"/>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13978163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AB0981-B3E8-BA40-99FE-EA2C2AD9529B}"/>
              </a:ext>
            </a:extLst>
          </p:cNvPr>
          <p:cNvSpPr>
            <a:spLocks noGrp="1"/>
          </p:cNvSpPr>
          <p:nvPr>
            <p:ph type="dt" sz="half" idx="10"/>
          </p:nvPr>
        </p:nvSpPr>
        <p:spPr/>
        <p:txBody>
          <a:bodyPr/>
          <a:lstStyle/>
          <a:p>
            <a:fld id="{2E3B6507-7DFF-0847-9F5C-8F1A1EA2E5B9}" type="datetime1">
              <a:rPr lang="en-US" smtClean="0"/>
              <a:t>9/21/23</a:t>
            </a:fld>
            <a:endParaRPr lang="en-US"/>
          </a:p>
        </p:txBody>
      </p:sp>
      <p:sp>
        <p:nvSpPr>
          <p:cNvPr id="3" name="Footer Placeholder 2">
            <a:extLst>
              <a:ext uri="{FF2B5EF4-FFF2-40B4-BE49-F238E27FC236}">
                <a16:creationId xmlns:a16="http://schemas.microsoft.com/office/drawing/2014/main" id="{EE22584C-B9F3-5C46-B605-B2FB47395B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E55008-FE08-E24B-9B3C-0A16B2CEE7C2}"/>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2396198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7EC03-3651-D14B-AEAB-3A7133F5A9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5F6D8CA-8B8C-944F-8C90-AE9CC8AC0A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54B7D9-B6E8-714F-A4A5-B28D20D3F8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86B4357-3269-4248-AEAA-3609D1B55016}"/>
              </a:ext>
            </a:extLst>
          </p:cNvPr>
          <p:cNvSpPr>
            <a:spLocks noGrp="1"/>
          </p:cNvSpPr>
          <p:nvPr>
            <p:ph type="dt" sz="half" idx="10"/>
          </p:nvPr>
        </p:nvSpPr>
        <p:spPr/>
        <p:txBody>
          <a:bodyPr/>
          <a:lstStyle/>
          <a:p>
            <a:fld id="{2DB495FC-A020-2046-83B9-B5FB38D52B0B}" type="datetime1">
              <a:rPr lang="en-US" smtClean="0"/>
              <a:t>9/21/23</a:t>
            </a:fld>
            <a:endParaRPr lang="en-US"/>
          </a:p>
        </p:txBody>
      </p:sp>
      <p:sp>
        <p:nvSpPr>
          <p:cNvPr id="6" name="Footer Placeholder 5">
            <a:extLst>
              <a:ext uri="{FF2B5EF4-FFF2-40B4-BE49-F238E27FC236}">
                <a16:creationId xmlns:a16="http://schemas.microsoft.com/office/drawing/2014/main" id="{DC507DF4-EB73-9348-BA24-2E62ACB54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BFC95E-AF76-2F40-8E6E-10EEB82B0CB8}"/>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956787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06BE1-1070-164D-B226-7BEB3337B9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FE752A-35DB-4244-957A-47F0C249B8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D5A8CC6-3E86-9E4C-B828-E55B4933B0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B05BC1C-7B9D-C646-8E67-4C98CDDA9FEA}"/>
              </a:ext>
            </a:extLst>
          </p:cNvPr>
          <p:cNvSpPr>
            <a:spLocks noGrp="1"/>
          </p:cNvSpPr>
          <p:nvPr>
            <p:ph type="dt" sz="half" idx="10"/>
          </p:nvPr>
        </p:nvSpPr>
        <p:spPr/>
        <p:txBody>
          <a:bodyPr/>
          <a:lstStyle/>
          <a:p>
            <a:fld id="{BD7A8680-6AE5-D949-9D95-115987696769}" type="datetime1">
              <a:rPr lang="en-US" smtClean="0"/>
              <a:t>9/21/23</a:t>
            </a:fld>
            <a:endParaRPr lang="en-US"/>
          </a:p>
        </p:txBody>
      </p:sp>
      <p:sp>
        <p:nvSpPr>
          <p:cNvPr id="6" name="Footer Placeholder 5">
            <a:extLst>
              <a:ext uri="{FF2B5EF4-FFF2-40B4-BE49-F238E27FC236}">
                <a16:creationId xmlns:a16="http://schemas.microsoft.com/office/drawing/2014/main" id="{4C79295E-F278-8441-AA89-1F2F8EB282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BFDEB5-4B8E-1143-AC2B-DDB5F2941463}"/>
              </a:ext>
            </a:extLst>
          </p:cNvPr>
          <p:cNvSpPr>
            <a:spLocks noGrp="1"/>
          </p:cNvSpPr>
          <p:nvPr>
            <p:ph type="sldNum" sz="quarter" idx="12"/>
          </p:nvPr>
        </p:nvSpPr>
        <p:spPr/>
        <p:txBody>
          <a:bodyPr/>
          <a:lstStyle/>
          <a:p>
            <a:fld id="{E5424F7F-1103-A749-AA35-91DD36B89A7B}" type="slidenum">
              <a:rPr lang="en-US" smtClean="0"/>
              <a:t>‹#›</a:t>
            </a:fld>
            <a:endParaRPr lang="en-US"/>
          </a:p>
        </p:txBody>
      </p:sp>
    </p:spTree>
    <p:extLst>
      <p:ext uri="{BB962C8B-B14F-4D97-AF65-F5344CB8AC3E}">
        <p14:creationId xmlns:p14="http://schemas.microsoft.com/office/powerpoint/2010/main" val="2956445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B12B010-5E9E-E240-BC91-7846D2B278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163D9EB-2FC9-1848-BCB3-4904198DC0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744448-0A7D-184E-908E-72ADAF04E2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7D75D3-5748-F148-9D5F-9B1083DE5149}" type="datetime1">
              <a:rPr lang="en-US" smtClean="0"/>
              <a:t>9/21/23</a:t>
            </a:fld>
            <a:endParaRPr lang="en-US"/>
          </a:p>
        </p:txBody>
      </p:sp>
      <p:sp>
        <p:nvSpPr>
          <p:cNvPr id="5" name="Footer Placeholder 4">
            <a:extLst>
              <a:ext uri="{FF2B5EF4-FFF2-40B4-BE49-F238E27FC236}">
                <a16:creationId xmlns:a16="http://schemas.microsoft.com/office/drawing/2014/main" id="{B9886183-444C-E749-AEE5-FEA7D7D6E2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0918D00-42C1-B442-BC2B-ECBBCB6471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424F7F-1103-A749-AA35-91DD36B89A7B}" type="slidenum">
              <a:rPr lang="en-US" smtClean="0"/>
              <a:t>‹#›</a:t>
            </a:fld>
            <a:endParaRPr lang="en-US"/>
          </a:p>
        </p:txBody>
      </p:sp>
    </p:spTree>
    <p:extLst>
      <p:ext uri="{BB962C8B-B14F-4D97-AF65-F5344CB8AC3E}">
        <p14:creationId xmlns:p14="http://schemas.microsoft.com/office/powerpoint/2010/main" val="6814515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3"/>
            <a:ext cx="10972800" cy="10683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0"/>
            <a:ext cx="10972800" cy="3103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fontAlgn="auto">
              <a:spcBef>
                <a:spcPts val="0"/>
              </a:spcBef>
              <a:spcAft>
                <a:spcPts val="0"/>
              </a:spcAft>
              <a:defRPr sz="16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4F3AB534-2132-774F-82DE-4210B1BD5FED}" type="datetime1">
              <a:rPr lang="en-US" smtClean="0"/>
              <a:t>9/21/23</a:t>
            </a:fld>
            <a:endParaRPr lang="en-US" dirty="0"/>
          </a:p>
        </p:txBody>
      </p:sp>
      <p:sp>
        <p:nvSpPr>
          <p:cNvPr id="5" name="Footer Placeholder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fontAlgn="auto">
              <a:spcBef>
                <a:spcPts val="0"/>
              </a:spcBef>
              <a:spcAft>
                <a:spcPts val="0"/>
              </a:spcAft>
              <a:defRPr sz="16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fontAlgn="auto">
              <a:spcBef>
                <a:spcPts val="0"/>
              </a:spcBef>
              <a:spcAft>
                <a:spcPts val="0"/>
              </a:spcAft>
              <a:defRPr sz="16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12202925" cy="609600"/>
          </a:xfrm>
          <a:prstGeom prst="rect">
            <a:avLst/>
          </a:prstGeom>
        </p:spPr>
      </p:pic>
    </p:spTree>
    <p:extLst>
      <p:ext uri="{BB962C8B-B14F-4D97-AF65-F5344CB8AC3E}">
        <p14:creationId xmlns:p14="http://schemas.microsoft.com/office/powerpoint/2010/main" val="345903216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ctr" defTabSz="609585" rtl="0" eaLnBrk="1" fontAlgn="base" hangingPunct="1">
        <a:spcBef>
          <a:spcPct val="0"/>
        </a:spcBef>
        <a:spcAft>
          <a:spcPct val="0"/>
        </a:spcAft>
        <a:defRPr sz="4267" b="1" kern="1200">
          <a:solidFill>
            <a:schemeClr val="tx1"/>
          </a:solidFill>
          <a:latin typeface="Arial"/>
          <a:ea typeface="ＭＳ Ｐゴシック" charset="0"/>
          <a:cs typeface="Arial"/>
        </a:defRPr>
      </a:lvl1pPr>
      <a:lvl2pPr algn="ctr" defTabSz="609585" rtl="0" eaLnBrk="1" fontAlgn="base" hangingPunct="1">
        <a:spcBef>
          <a:spcPct val="0"/>
        </a:spcBef>
        <a:spcAft>
          <a:spcPct val="0"/>
        </a:spcAft>
        <a:defRPr sz="4267" b="1">
          <a:solidFill>
            <a:schemeClr val="tx1"/>
          </a:solidFill>
          <a:latin typeface="Arial" charset="0"/>
          <a:ea typeface="ＭＳ Ｐゴシック" charset="0"/>
        </a:defRPr>
      </a:lvl2pPr>
      <a:lvl3pPr algn="ctr" defTabSz="609585" rtl="0" eaLnBrk="1" fontAlgn="base" hangingPunct="1">
        <a:spcBef>
          <a:spcPct val="0"/>
        </a:spcBef>
        <a:spcAft>
          <a:spcPct val="0"/>
        </a:spcAft>
        <a:defRPr sz="4267" b="1">
          <a:solidFill>
            <a:schemeClr val="tx1"/>
          </a:solidFill>
          <a:latin typeface="Arial" charset="0"/>
          <a:ea typeface="ＭＳ Ｐゴシック" charset="0"/>
        </a:defRPr>
      </a:lvl3pPr>
      <a:lvl4pPr algn="ctr" defTabSz="609585" rtl="0" eaLnBrk="1" fontAlgn="base" hangingPunct="1">
        <a:spcBef>
          <a:spcPct val="0"/>
        </a:spcBef>
        <a:spcAft>
          <a:spcPct val="0"/>
        </a:spcAft>
        <a:defRPr sz="4267" b="1">
          <a:solidFill>
            <a:schemeClr val="tx1"/>
          </a:solidFill>
          <a:latin typeface="Arial" charset="0"/>
          <a:ea typeface="ＭＳ Ｐゴシック" charset="0"/>
        </a:defRPr>
      </a:lvl4pPr>
      <a:lvl5pPr algn="ctr" defTabSz="609585" rtl="0" eaLnBrk="1" fontAlgn="base" hangingPunct="1">
        <a:spcBef>
          <a:spcPct val="0"/>
        </a:spcBef>
        <a:spcAft>
          <a:spcPct val="0"/>
        </a:spcAft>
        <a:defRPr sz="4267" b="1">
          <a:solidFill>
            <a:schemeClr val="tx1"/>
          </a:solidFill>
          <a:latin typeface="Arial" charset="0"/>
          <a:ea typeface="ＭＳ Ｐゴシック" charset="0"/>
        </a:defRPr>
      </a:lvl5pPr>
      <a:lvl6pPr marL="609585" algn="ctr" defTabSz="609585" rtl="0" eaLnBrk="1" fontAlgn="base" hangingPunct="1">
        <a:spcBef>
          <a:spcPct val="0"/>
        </a:spcBef>
        <a:spcAft>
          <a:spcPct val="0"/>
        </a:spcAft>
        <a:defRPr sz="4267" b="1">
          <a:solidFill>
            <a:schemeClr val="tx1"/>
          </a:solidFill>
          <a:latin typeface="Arial" charset="0"/>
          <a:ea typeface="ＭＳ Ｐゴシック" charset="0"/>
        </a:defRPr>
      </a:lvl6pPr>
      <a:lvl7pPr marL="1219170" algn="ctr" defTabSz="609585" rtl="0" eaLnBrk="1" fontAlgn="base" hangingPunct="1">
        <a:spcBef>
          <a:spcPct val="0"/>
        </a:spcBef>
        <a:spcAft>
          <a:spcPct val="0"/>
        </a:spcAft>
        <a:defRPr sz="4267" b="1">
          <a:solidFill>
            <a:schemeClr val="tx1"/>
          </a:solidFill>
          <a:latin typeface="Arial" charset="0"/>
          <a:ea typeface="ＭＳ Ｐゴシック" charset="0"/>
        </a:defRPr>
      </a:lvl7pPr>
      <a:lvl8pPr marL="1828754" algn="ctr" defTabSz="609585" rtl="0" eaLnBrk="1" fontAlgn="base" hangingPunct="1">
        <a:spcBef>
          <a:spcPct val="0"/>
        </a:spcBef>
        <a:spcAft>
          <a:spcPct val="0"/>
        </a:spcAft>
        <a:defRPr sz="4267" b="1">
          <a:solidFill>
            <a:schemeClr val="tx1"/>
          </a:solidFill>
          <a:latin typeface="Arial" charset="0"/>
          <a:ea typeface="ＭＳ Ｐゴシック" charset="0"/>
        </a:defRPr>
      </a:lvl8pPr>
      <a:lvl9pPr marL="2438339" algn="ctr" defTabSz="609585" rtl="0" eaLnBrk="1" fontAlgn="base" hangingPunct="1">
        <a:spcBef>
          <a:spcPct val="0"/>
        </a:spcBef>
        <a:spcAft>
          <a:spcPct val="0"/>
        </a:spcAft>
        <a:defRPr sz="4267" b="1">
          <a:solidFill>
            <a:schemeClr val="tx1"/>
          </a:solidFill>
          <a:latin typeface="Arial" charset="0"/>
          <a:ea typeface="ＭＳ Ｐゴシック" charset="0"/>
        </a:defRPr>
      </a:lvl9pPr>
    </p:titleStyle>
    <p:bodyStyle>
      <a:lvl1pPr marL="457189" indent="-457189"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1pPr>
      <a:lvl2pPr marL="990575" indent="-380990" algn="l" defTabSz="609585" rtl="0" eaLnBrk="1" fontAlgn="base" hangingPunct="1">
        <a:spcBef>
          <a:spcPct val="20000"/>
        </a:spcBef>
        <a:spcAft>
          <a:spcPct val="0"/>
        </a:spcAft>
        <a:buFont typeface="Arial" charset="0"/>
        <a:buChar char="–"/>
        <a:defRPr sz="3200" kern="1200">
          <a:solidFill>
            <a:schemeClr val="tx1"/>
          </a:solidFill>
          <a:latin typeface="Arial"/>
          <a:ea typeface="ＭＳ Ｐゴシック" charset="0"/>
          <a:cs typeface="Arial"/>
        </a:defRPr>
      </a:lvl2pPr>
      <a:lvl3pPr marL="1523962" indent="-304792" algn="l" defTabSz="609585"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2133547" indent="-304792" algn="l" defTabSz="609585" rtl="0" eaLnBrk="1" fontAlgn="base" hangingPunct="1">
        <a:spcBef>
          <a:spcPct val="20000"/>
        </a:spcBef>
        <a:spcAft>
          <a:spcPct val="0"/>
        </a:spcAft>
        <a:buFont typeface="Arial" charset="0"/>
        <a:buChar char="–"/>
        <a:defRPr sz="1867" kern="1200">
          <a:solidFill>
            <a:schemeClr val="tx1"/>
          </a:solidFill>
          <a:latin typeface="Arial"/>
          <a:ea typeface="ＭＳ Ｐゴシック" charset="0"/>
          <a:cs typeface="Arial"/>
        </a:defRPr>
      </a:lvl4pPr>
      <a:lvl5pPr marL="2743131" indent="-304792" algn="l" defTabSz="609585" rtl="0" eaLnBrk="1" fontAlgn="base" hangingPunct="1">
        <a:spcBef>
          <a:spcPct val="20000"/>
        </a:spcBef>
        <a:spcAft>
          <a:spcPct val="0"/>
        </a:spcAft>
        <a:buFont typeface="Arial" charset="0"/>
        <a:buChar char="»"/>
        <a:defRPr sz="1333" kern="1200">
          <a:solidFill>
            <a:schemeClr val="tx1"/>
          </a:solidFill>
          <a:latin typeface="Arial"/>
          <a:ea typeface="ＭＳ Ｐゴシック" charset="0"/>
          <a:cs typeface="Arial"/>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98C24-8575-8644-833E-593D27AC502F}"/>
              </a:ext>
            </a:extLst>
          </p:cNvPr>
          <p:cNvSpPr>
            <a:spLocks noGrp="1"/>
          </p:cNvSpPr>
          <p:nvPr>
            <p:ph type="ctrTitle"/>
          </p:nvPr>
        </p:nvSpPr>
        <p:spPr/>
        <p:txBody>
          <a:bodyPr/>
          <a:lstStyle/>
          <a:p>
            <a:r>
              <a:rPr lang="en-US" sz="4000" dirty="0"/>
              <a:t>NE 591: Advanced Reactor Materials</a:t>
            </a:r>
          </a:p>
        </p:txBody>
      </p:sp>
      <p:sp>
        <p:nvSpPr>
          <p:cNvPr id="3" name="Subtitle 2">
            <a:extLst>
              <a:ext uri="{FF2B5EF4-FFF2-40B4-BE49-F238E27FC236}">
                <a16:creationId xmlns:a16="http://schemas.microsoft.com/office/drawing/2014/main" id="{62187F49-5DA5-4E46-B793-DAB018625C3A}"/>
              </a:ext>
            </a:extLst>
          </p:cNvPr>
          <p:cNvSpPr>
            <a:spLocks noGrp="1"/>
          </p:cNvSpPr>
          <p:nvPr>
            <p:ph type="subTitle" idx="1"/>
          </p:nvPr>
        </p:nvSpPr>
        <p:spPr/>
        <p:txBody>
          <a:bodyPr/>
          <a:lstStyle/>
          <a:p>
            <a:r>
              <a:rPr lang="en-US" dirty="0"/>
              <a:t>Fall 2021</a:t>
            </a:r>
          </a:p>
          <a:p>
            <a:r>
              <a:rPr lang="en-US" dirty="0"/>
              <a:t>Dr. Benjamin Beeler</a:t>
            </a:r>
          </a:p>
        </p:txBody>
      </p:sp>
      <p:sp>
        <p:nvSpPr>
          <p:cNvPr id="4" name="Slide Number Placeholder 3">
            <a:extLst>
              <a:ext uri="{FF2B5EF4-FFF2-40B4-BE49-F238E27FC236}">
                <a16:creationId xmlns:a16="http://schemas.microsoft.com/office/drawing/2014/main" id="{91667053-FE0B-2E4F-88E8-0DE41FF95167}"/>
              </a:ext>
            </a:extLst>
          </p:cNvPr>
          <p:cNvSpPr>
            <a:spLocks noGrp="1"/>
          </p:cNvSpPr>
          <p:nvPr>
            <p:ph type="sldNum" sz="quarter" idx="12"/>
          </p:nvPr>
        </p:nvSpPr>
        <p:spPr/>
        <p:txBody>
          <a:bodyPr/>
          <a:lstStyle/>
          <a:p>
            <a:pPr>
              <a:defRPr/>
            </a:pPr>
            <a:fld id="{01E82176-A547-F94B-AC51-D6E9C882CB88}" type="slidenum">
              <a:rPr lang="en-US" smtClean="0"/>
              <a:pPr>
                <a:defRPr/>
              </a:pPr>
              <a:t>1</a:t>
            </a:fld>
            <a:endParaRPr lang="en-US"/>
          </a:p>
        </p:txBody>
      </p:sp>
    </p:spTree>
    <p:extLst>
      <p:ext uri="{BB962C8B-B14F-4D97-AF65-F5344CB8AC3E}">
        <p14:creationId xmlns:p14="http://schemas.microsoft.com/office/powerpoint/2010/main" val="3005064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959D7-F111-9644-83CA-EBC31572D77B}"/>
              </a:ext>
            </a:extLst>
          </p:cNvPr>
          <p:cNvSpPr>
            <a:spLocks noGrp="1"/>
          </p:cNvSpPr>
          <p:nvPr>
            <p:ph type="title"/>
          </p:nvPr>
        </p:nvSpPr>
        <p:spPr/>
        <p:txBody>
          <a:bodyPr/>
          <a:lstStyle/>
          <a:p>
            <a:r>
              <a:rPr lang="en-US" dirty="0"/>
              <a:t>Redistribution of Pu</a:t>
            </a:r>
          </a:p>
        </p:txBody>
      </p:sp>
      <p:sp>
        <p:nvSpPr>
          <p:cNvPr id="3" name="Content Placeholder 2">
            <a:extLst>
              <a:ext uri="{FF2B5EF4-FFF2-40B4-BE49-F238E27FC236}">
                <a16:creationId xmlns:a16="http://schemas.microsoft.com/office/drawing/2014/main" id="{B78184F8-17E6-9445-9A62-605C963B1DB3}"/>
              </a:ext>
            </a:extLst>
          </p:cNvPr>
          <p:cNvSpPr>
            <a:spLocks noGrp="1"/>
          </p:cNvSpPr>
          <p:nvPr>
            <p:ph sz="half" idx="1"/>
          </p:nvPr>
        </p:nvSpPr>
        <p:spPr>
          <a:xfrm>
            <a:off x="609599" y="1968503"/>
            <a:ext cx="6117022" cy="4157663"/>
          </a:xfrm>
        </p:spPr>
        <p:txBody>
          <a:bodyPr/>
          <a:lstStyle/>
          <a:p>
            <a:r>
              <a:rPr lang="en-US" sz="2200" dirty="0"/>
              <a:t>The movement of pores leads to a redistribution of plutonium, resulting in a spike in Pu concentration surrounding the central void</a:t>
            </a:r>
          </a:p>
          <a:p>
            <a:r>
              <a:rPr lang="en-US" sz="2200" dirty="0"/>
              <a:t>Similar behavior has been observed for americium</a:t>
            </a:r>
          </a:p>
          <a:p>
            <a:r>
              <a:rPr lang="en-US" sz="2200" dirty="0"/>
              <a:t>This transuranic concentration increase is accompanied with a decrease in U concentration</a:t>
            </a:r>
          </a:p>
          <a:p>
            <a:r>
              <a:rPr lang="en-US" sz="2200" dirty="0"/>
              <a:t>This redistribution increases the local fission rate and centerline temperature, while generating lower melting point phases</a:t>
            </a:r>
          </a:p>
          <a:p>
            <a:endParaRPr lang="en-US" sz="2200" dirty="0"/>
          </a:p>
          <a:p>
            <a:endParaRPr lang="en-US" sz="2200" dirty="0"/>
          </a:p>
        </p:txBody>
      </p:sp>
      <p:pic>
        <p:nvPicPr>
          <p:cNvPr id="6" name="Content Placeholder 5">
            <a:extLst>
              <a:ext uri="{FF2B5EF4-FFF2-40B4-BE49-F238E27FC236}">
                <a16:creationId xmlns:a16="http://schemas.microsoft.com/office/drawing/2014/main" id="{0F3CBD17-CE47-A741-8474-8D1C41467FE1}"/>
              </a:ext>
            </a:extLst>
          </p:cNvPr>
          <p:cNvPicPr>
            <a:picLocks noGrp="1" noChangeAspect="1"/>
          </p:cNvPicPr>
          <p:nvPr>
            <p:ph sz="half" idx="2"/>
          </p:nvPr>
        </p:nvPicPr>
        <p:blipFill>
          <a:blip r:embed="rId2"/>
          <a:stretch>
            <a:fillRect/>
          </a:stretch>
        </p:blipFill>
        <p:spPr>
          <a:xfrm>
            <a:off x="6886460" y="1968500"/>
            <a:ext cx="4979719" cy="4525822"/>
          </a:xfrm>
          <a:prstGeom prst="rect">
            <a:avLst/>
          </a:prstGeom>
        </p:spPr>
      </p:pic>
      <p:sp>
        <p:nvSpPr>
          <p:cNvPr id="5" name="Slide Number Placeholder 4">
            <a:extLst>
              <a:ext uri="{FF2B5EF4-FFF2-40B4-BE49-F238E27FC236}">
                <a16:creationId xmlns:a16="http://schemas.microsoft.com/office/drawing/2014/main" id="{D3927B47-98A0-CD43-B5B9-CC8E31B0E069}"/>
              </a:ext>
            </a:extLst>
          </p:cNvPr>
          <p:cNvSpPr>
            <a:spLocks noGrp="1"/>
          </p:cNvSpPr>
          <p:nvPr>
            <p:ph type="sldNum" sz="quarter" idx="12"/>
          </p:nvPr>
        </p:nvSpPr>
        <p:spPr/>
        <p:txBody>
          <a:bodyPr/>
          <a:lstStyle/>
          <a:p>
            <a:pPr>
              <a:defRPr/>
            </a:pPr>
            <a:fld id="{EC35E9FC-F6D5-0349-BBED-EA7D7A9BC49B}" type="slidenum">
              <a:rPr lang="en-US" smtClean="0"/>
              <a:pPr>
                <a:defRPr/>
              </a:pPr>
              <a:t>10</a:t>
            </a:fld>
            <a:endParaRPr lang="en-US"/>
          </a:p>
        </p:txBody>
      </p:sp>
    </p:spTree>
    <p:extLst>
      <p:ext uri="{BB962C8B-B14F-4D97-AF65-F5344CB8AC3E}">
        <p14:creationId xmlns:p14="http://schemas.microsoft.com/office/powerpoint/2010/main" val="29461642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47834-14FB-1444-96E6-771D2147723C}"/>
              </a:ext>
            </a:extLst>
          </p:cNvPr>
          <p:cNvSpPr>
            <a:spLocks noGrp="1"/>
          </p:cNvSpPr>
          <p:nvPr>
            <p:ph type="title"/>
          </p:nvPr>
        </p:nvSpPr>
        <p:spPr/>
        <p:txBody>
          <a:bodyPr/>
          <a:lstStyle/>
          <a:p>
            <a:r>
              <a:rPr lang="en-US" dirty="0"/>
              <a:t>Redistribution of Pu</a:t>
            </a:r>
          </a:p>
        </p:txBody>
      </p:sp>
      <p:sp>
        <p:nvSpPr>
          <p:cNvPr id="3" name="Content Placeholder 2">
            <a:extLst>
              <a:ext uri="{FF2B5EF4-FFF2-40B4-BE49-F238E27FC236}">
                <a16:creationId xmlns:a16="http://schemas.microsoft.com/office/drawing/2014/main" id="{8AD37A6E-0E1E-1642-AE7E-B8C29912AF4E}"/>
              </a:ext>
            </a:extLst>
          </p:cNvPr>
          <p:cNvSpPr>
            <a:spLocks noGrp="1"/>
          </p:cNvSpPr>
          <p:nvPr>
            <p:ph sz="half" idx="1"/>
          </p:nvPr>
        </p:nvSpPr>
        <p:spPr/>
        <p:txBody>
          <a:bodyPr/>
          <a:lstStyle/>
          <a:p>
            <a:r>
              <a:rPr lang="en-US" sz="2000" dirty="0"/>
              <a:t>This phenomenon is currently understood as an evaporation-condensation process</a:t>
            </a:r>
          </a:p>
          <a:p>
            <a:r>
              <a:rPr lang="en-US" sz="2000" dirty="0"/>
              <a:t>The fuel at the edge of the pore closest to the centerline becomes gaseous inside the pore and deposits itself on the cooler region of the pore closest to the cladding</a:t>
            </a:r>
          </a:p>
          <a:p>
            <a:r>
              <a:rPr lang="en-US" sz="2000" dirty="0"/>
              <a:t>UO2 is the more volatile of the U/Pu heavy metal species present in the fuel matrix</a:t>
            </a:r>
          </a:p>
          <a:p>
            <a:r>
              <a:rPr lang="en-US" sz="2000" dirty="0"/>
              <a:t>The high oxygen potential can lead to a high partial pressure of UO3 within the self-contained pores</a:t>
            </a:r>
          </a:p>
          <a:p>
            <a:endParaRPr lang="en-US" sz="2000" dirty="0"/>
          </a:p>
          <a:p>
            <a:endParaRPr lang="en-US" sz="2000" dirty="0"/>
          </a:p>
          <a:p>
            <a:endParaRPr lang="en-US" sz="2000" dirty="0"/>
          </a:p>
        </p:txBody>
      </p:sp>
      <p:sp>
        <p:nvSpPr>
          <p:cNvPr id="4" name="Content Placeholder 3">
            <a:extLst>
              <a:ext uri="{FF2B5EF4-FFF2-40B4-BE49-F238E27FC236}">
                <a16:creationId xmlns:a16="http://schemas.microsoft.com/office/drawing/2014/main" id="{9AC94C8A-4E2C-264F-AADF-9BDFE938BFD6}"/>
              </a:ext>
            </a:extLst>
          </p:cNvPr>
          <p:cNvSpPr>
            <a:spLocks noGrp="1"/>
          </p:cNvSpPr>
          <p:nvPr>
            <p:ph sz="half" idx="2"/>
          </p:nvPr>
        </p:nvSpPr>
        <p:spPr/>
        <p:txBody>
          <a:bodyPr/>
          <a:lstStyle/>
          <a:p>
            <a:r>
              <a:rPr lang="en-US" sz="2000" dirty="0"/>
              <a:t>Enriched regions of PuO2 are left behind and deposited at the leading edge of the central void as the porosity agglomerates in the fuel center</a:t>
            </a:r>
          </a:p>
          <a:p>
            <a:r>
              <a:rPr lang="en-US" sz="2000" dirty="0"/>
              <a:t>Some experiments on O/M ratio seems to point towards higher O potential leading to more redistribution</a:t>
            </a:r>
          </a:p>
          <a:p>
            <a:r>
              <a:rPr lang="en-US" sz="2000" dirty="0"/>
              <a:t>While this is the working theory, it is not clear if this explanation can also account for the necessary pore velocities</a:t>
            </a:r>
          </a:p>
          <a:p>
            <a:r>
              <a:rPr lang="en-US" sz="2000" dirty="0"/>
              <a:t>No experimentally proven substitution has been put forth as a replacement theory to the observed features</a:t>
            </a:r>
          </a:p>
          <a:p>
            <a:endParaRPr lang="en-US" sz="2000" dirty="0"/>
          </a:p>
          <a:p>
            <a:endParaRPr lang="en-US" sz="2000" dirty="0"/>
          </a:p>
          <a:p>
            <a:endParaRPr lang="en-US" sz="2000" dirty="0"/>
          </a:p>
          <a:p>
            <a:endParaRPr lang="en-US" sz="2000" dirty="0"/>
          </a:p>
        </p:txBody>
      </p:sp>
      <p:sp>
        <p:nvSpPr>
          <p:cNvPr id="5" name="Slide Number Placeholder 4">
            <a:extLst>
              <a:ext uri="{FF2B5EF4-FFF2-40B4-BE49-F238E27FC236}">
                <a16:creationId xmlns:a16="http://schemas.microsoft.com/office/drawing/2014/main" id="{9F684B3F-3122-4749-8084-8691DAC76E9A}"/>
              </a:ext>
            </a:extLst>
          </p:cNvPr>
          <p:cNvSpPr>
            <a:spLocks noGrp="1"/>
          </p:cNvSpPr>
          <p:nvPr>
            <p:ph type="sldNum" sz="quarter" idx="12"/>
          </p:nvPr>
        </p:nvSpPr>
        <p:spPr/>
        <p:txBody>
          <a:bodyPr/>
          <a:lstStyle/>
          <a:p>
            <a:pPr>
              <a:defRPr/>
            </a:pPr>
            <a:fld id="{EC35E9FC-F6D5-0349-BBED-EA7D7A9BC49B}" type="slidenum">
              <a:rPr lang="en-US" smtClean="0"/>
              <a:pPr>
                <a:defRPr/>
              </a:pPr>
              <a:t>11</a:t>
            </a:fld>
            <a:endParaRPr lang="en-US"/>
          </a:p>
        </p:txBody>
      </p:sp>
    </p:spTree>
    <p:extLst>
      <p:ext uri="{BB962C8B-B14F-4D97-AF65-F5344CB8AC3E}">
        <p14:creationId xmlns:p14="http://schemas.microsoft.com/office/powerpoint/2010/main" val="8372581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87B49-03D0-DD4F-AC9F-929E0781430F}"/>
              </a:ext>
            </a:extLst>
          </p:cNvPr>
          <p:cNvSpPr>
            <a:spLocks noGrp="1"/>
          </p:cNvSpPr>
          <p:nvPr>
            <p:ph type="title"/>
          </p:nvPr>
        </p:nvSpPr>
        <p:spPr/>
        <p:txBody>
          <a:bodyPr/>
          <a:lstStyle/>
          <a:p>
            <a:r>
              <a:rPr lang="en-US" dirty="0"/>
              <a:t>Pu-rich Agglomerates</a:t>
            </a:r>
          </a:p>
        </p:txBody>
      </p:sp>
      <p:sp>
        <p:nvSpPr>
          <p:cNvPr id="3" name="Content Placeholder 2">
            <a:extLst>
              <a:ext uri="{FF2B5EF4-FFF2-40B4-BE49-F238E27FC236}">
                <a16:creationId xmlns:a16="http://schemas.microsoft.com/office/drawing/2014/main" id="{14CA3A04-7F84-3547-9CCB-1F050BDED88F}"/>
              </a:ext>
            </a:extLst>
          </p:cNvPr>
          <p:cNvSpPr>
            <a:spLocks noGrp="1"/>
          </p:cNvSpPr>
          <p:nvPr>
            <p:ph sz="half" idx="1"/>
          </p:nvPr>
        </p:nvSpPr>
        <p:spPr>
          <a:xfrm>
            <a:off x="609600" y="1968503"/>
            <a:ext cx="5854262" cy="4157663"/>
          </a:xfrm>
        </p:spPr>
        <p:txBody>
          <a:bodyPr/>
          <a:lstStyle/>
          <a:p>
            <a:r>
              <a:rPr lang="en-US" sz="1800" dirty="0"/>
              <a:t>Regions of high Pu concentration form in the MOX fuel matrix due to incomplete mixing during fabrication</a:t>
            </a:r>
          </a:p>
          <a:p>
            <a:r>
              <a:rPr lang="en-US" sz="1800" dirty="0"/>
              <a:t>Clusters of dispersed porosity form in the high Pu concentration regions because of the different fission rate</a:t>
            </a:r>
          </a:p>
          <a:p>
            <a:r>
              <a:rPr lang="en-US" sz="1800" dirty="0"/>
              <a:t>PA's are highly dense in fissile material, with the high Pu content leading to heating rates and burnups beyond the low concentration UO2 matrix material</a:t>
            </a:r>
          </a:p>
          <a:p>
            <a:r>
              <a:rPr lang="en-US" sz="1800" dirty="0"/>
              <a:t>Thermal conductivity of the spots is also lower than the surrounding matrix, thus the agglomerates are simultaneously hotter and undergo a greater number of fission events in a very small region</a:t>
            </a:r>
          </a:p>
          <a:p>
            <a:r>
              <a:rPr lang="en-US" sz="1800" dirty="0"/>
              <a:t>Burnup in these regions may be greater than 2-3 times that of the pellet as a whole</a:t>
            </a:r>
          </a:p>
          <a:p>
            <a:endParaRPr lang="en-US" sz="1800" dirty="0"/>
          </a:p>
          <a:p>
            <a:endParaRPr lang="en-US" sz="1800" dirty="0"/>
          </a:p>
        </p:txBody>
      </p:sp>
      <p:pic>
        <p:nvPicPr>
          <p:cNvPr id="6" name="Content Placeholder 5">
            <a:extLst>
              <a:ext uri="{FF2B5EF4-FFF2-40B4-BE49-F238E27FC236}">
                <a16:creationId xmlns:a16="http://schemas.microsoft.com/office/drawing/2014/main" id="{E2FA4246-8318-F441-8A94-ABA0E4BC87CF}"/>
              </a:ext>
            </a:extLst>
          </p:cNvPr>
          <p:cNvPicPr>
            <a:picLocks noGrp="1" noChangeAspect="1"/>
          </p:cNvPicPr>
          <p:nvPr>
            <p:ph sz="half" idx="2"/>
          </p:nvPr>
        </p:nvPicPr>
        <p:blipFill>
          <a:blip r:embed="rId2"/>
          <a:stretch>
            <a:fillRect/>
          </a:stretch>
        </p:blipFill>
        <p:spPr>
          <a:xfrm>
            <a:off x="6351932" y="2651671"/>
            <a:ext cx="5840068" cy="2162067"/>
          </a:xfrm>
          <a:prstGeom prst="rect">
            <a:avLst/>
          </a:prstGeom>
        </p:spPr>
      </p:pic>
      <p:sp>
        <p:nvSpPr>
          <p:cNvPr id="5" name="Slide Number Placeholder 4">
            <a:extLst>
              <a:ext uri="{FF2B5EF4-FFF2-40B4-BE49-F238E27FC236}">
                <a16:creationId xmlns:a16="http://schemas.microsoft.com/office/drawing/2014/main" id="{D2350DCF-5E1C-8646-93EB-A265501B5874}"/>
              </a:ext>
            </a:extLst>
          </p:cNvPr>
          <p:cNvSpPr>
            <a:spLocks noGrp="1"/>
          </p:cNvSpPr>
          <p:nvPr>
            <p:ph type="sldNum" sz="quarter" idx="12"/>
          </p:nvPr>
        </p:nvSpPr>
        <p:spPr/>
        <p:txBody>
          <a:bodyPr/>
          <a:lstStyle/>
          <a:p>
            <a:pPr>
              <a:defRPr/>
            </a:pPr>
            <a:fld id="{EC35E9FC-F6D5-0349-BBED-EA7D7A9BC49B}" type="slidenum">
              <a:rPr lang="en-US" smtClean="0"/>
              <a:pPr>
                <a:defRPr/>
              </a:pPr>
              <a:t>12</a:t>
            </a:fld>
            <a:endParaRPr lang="en-US"/>
          </a:p>
        </p:txBody>
      </p:sp>
    </p:spTree>
    <p:extLst>
      <p:ext uri="{BB962C8B-B14F-4D97-AF65-F5344CB8AC3E}">
        <p14:creationId xmlns:p14="http://schemas.microsoft.com/office/powerpoint/2010/main" val="3061748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87B49-03D0-DD4F-AC9F-929E0781430F}"/>
              </a:ext>
            </a:extLst>
          </p:cNvPr>
          <p:cNvSpPr>
            <a:spLocks noGrp="1"/>
          </p:cNvSpPr>
          <p:nvPr>
            <p:ph type="title"/>
          </p:nvPr>
        </p:nvSpPr>
        <p:spPr/>
        <p:txBody>
          <a:bodyPr/>
          <a:lstStyle/>
          <a:p>
            <a:r>
              <a:rPr lang="en-US" dirty="0"/>
              <a:t>Pu-rich Agglomerates</a:t>
            </a:r>
          </a:p>
        </p:txBody>
      </p:sp>
      <p:sp>
        <p:nvSpPr>
          <p:cNvPr id="3" name="Content Placeholder 2">
            <a:extLst>
              <a:ext uri="{FF2B5EF4-FFF2-40B4-BE49-F238E27FC236}">
                <a16:creationId xmlns:a16="http://schemas.microsoft.com/office/drawing/2014/main" id="{14CA3A04-7F84-3547-9CCB-1F050BDED88F}"/>
              </a:ext>
            </a:extLst>
          </p:cNvPr>
          <p:cNvSpPr>
            <a:spLocks noGrp="1"/>
          </p:cNvSpPr>
          <p:nvPr>
            <p:ph sz="half" idx="1"/>
          </p:nvPr>
        </p:nvSpPr>
        <p:spPr>
          <a:xfrm>
            <a:off x="609599" y="1968503"/>
            <a:ext cx="5486401" cy="4157663"/>
          </a:xfrm>
        </p:spPr>
        <p:txBody>
          <a:bodyPr/>
          <a:lstStyle/>
          <a:p>
            <a:r>
              <a:rPr lang="en-US" sz="1800" dirty="0"/>
              <a:t>The morphology of porosity in the agglomerates depends on the temperature</a:t>
            </a:r>
          </a:p>
          <a:p>
            <a:r>
              <a:rPr lang="en-US" sz="1800" dirty="0"/>
              <a:t>Toward the outer, relatively cool section of the fuel, porosity forms a large number of small bubbles, only 1-2 </a:t>
            </a:r>
            <a:r>
              <a:rPr lang="en-US" sz="1800" dirty="0">
                <a:latin typeface="Symbol" pitchFamily="2" charset="2"/>
              </a:rPr>
              <a:t>m</a:t>
            </a:r>
            <a:r>
              <a:rPr lang="en-US" sz="1800" dirty="0"/>
              <a:t>m in diameter</a:t>
            </a:r>
          </a:p>
          <a:p>
            <a:r>
              <a:rPr lang="en-US" sz="1800" dirty="0"/>
              <a:t>In the intermediate radius of the pellet the densely populated, small pores start to agglomerate to form larger pores</a:t>
            </a:r>
          </a:p>
          <a:p>
            <a:r>
              <a:rPr lang="en-US" sz="1800" dirty="0"/>
              <a:t>Near the hot center of the fuel, the bubbles now reach sizes upwards of 50 </a:t>
            </a:r>
            <a:r>
              <a:rPr lang="en-US" sz="1800" dirty="0">
                <a:latin typeface="Symbol" pitchFamily="2" charset="2"/>
              </a:rPr>
              <a:t>m</a:t>
            </a:r>
            <a:r>
              <a:rPr lang="en-US" sz="1800" dirty="0"/>
              <a:t>m with only a few isolated pores remaining</a:t>
            </a:r>
          </a:p>
          <a:p>
            <a:r>
              <a:rPr lang="en-US" sz="1800" dirty="0"/>
              <a:t>Porosity formed due to PA's are visually distinct from those caused by fission gas accumulation on grain boundaries and porosity formed during pellet sintering</a:t>
            </a:r>
          </a:p>
          <a:p>
            <a:endParaRPr lang="en-US" sz="1800" dirty="0"/>
          </a:p>
          <a:p>
            <a:endParaRPr lang="en-US" sz="1800" dirty="0"/>
          </a:p>
          <a:p>
            <a:endParaRPr lang="en-US" sz="1800" dirty="0"/>
          </a:p>
          <a:p>
            <a:endParaRPr lang="en-US" sz="1800" dirty="0"/>
          </a:p>
        </p:txBody>
      </p:sp>
      <p:pic>
        <p:nvPicPr>
          <p:cNvPr id="6" name="Content Placeholder 5">
            <a:extLst>
              <a:ext uri="{FF2B5EF4-FFF2-40B4-BE49-F238E27FC236}">
                <a16:creationId xmlns:a16="http://schemas.microsoft.com/office/drawing/2014/main" id="{E2FA4246-8318-F441-8A94-ABA0E4BC87CF}"/>
              </a:ext>
            </a:extLst>
          </p:cNvPr>
          <p:cNvPicPr>
            <a:picLocks noGrp="1" noChangeAspect="1"/>
          </p:cNvPicPr>
          <p:nvPr>
            <p:ph sz="half" idx="2"/>
          </p:nvPr>
        </p:nvPicPr>
        <p:blipFill>
          <a:blip r:embed="rId2"/>
          <a:stretch>
            <a:fillRect/>
          </a:stretch>
        </p:blipFill>
        <p:spPr>
          <a:xfrm>
            <a:off x="6147285" y="2651671"/>
            <a:ext cx="6044715" cy="2237830"/>
          </a:xfrm>
          <a:prstGeom prst="rect">
            <a:avLst/>
          </a:prstGeom>
        </p:spPr>
      </p:pic>
      <p:sp>
        <p:nvSpPr>
          <p:cNvPr id="5" name="Slide Number Placeholder 4">
            <a:extLst>
              <a:ext uri="{FF2B5EF4-FFF2-40B4-BE49-F238E27FC236}">
                <a16:creationId xmlns:a16="http://schemas.microsoft.com/office/drawing/2014/main" id="{D2350DCF-5E1C-8646-93EB-A265501B5874}"/>
              </a:ext>
            </a:extLst>
          </p:cNvPr>
          <p:cNvSpPr>
            <a:spLocks noGrp="1"/>
          </p:cNvSpPr>
          <p:nvPr>
            <p:ph type="sldNum" sz="quarter" idx="12"/>
          </p:nvPr>
        </p:nvSpPr>
        <p:spPr/>
        <p:txBody>
          <a:bodyPr/>
          <a:lstStyle/>
          <a:p>
            <a:pPr>
              <a:defRPr/>
            </a:pPr>
            <a:fld id="{EC35E9FC-F6D5-0349-BBED-EA7D7A9BC49B}" type="slidenum">
              <a:rPr lang="en-US" smtClean="0"/>
              <a:pPr>
                <a:defRPr/>
              </a:pPr>
              <a:t>13</a:t>
            </a:fld>
            <a:endParaRPr lang="en-US"/>
          </a:p>
        </p:txBody>
      </p:sp>
    </p:spTree>
    <p:extLst>
      <p:ext uri="{BB962C8B-B14F-4D97-AF65-F5344CB8AC3E}">
        <p14:creationId xmlns:p14="http://schemas.microsoft.com/office/powerpoint/2010/main" val="3214876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09AE0-F18C-BA47-B0C9-8381ACE92FBF}"/>
              </a:ext>
            </a:extLst>
          </p:cNvPr>
          <p:cNvSpPr>
            <a:spLocks noGrp="1"/>
          </p:cNvSpPr>
          <p:nvPr>
            <p:ph type="title"/>
          </p:nvPr>
        </p:nvSpPr>
        <p:spPr/>
        <p:txBody>
          <a:bodyPr/>
          <a:lstStyle/>
          <a:p>
            <a:r>
              <a:rPr lang="en-US" dirty="0"/>
              <a:t>Pu-rich Agglomerates</a:t>
            </a:r>
          </a:p>
        </p:txBody>
      </p:sp>
      <p:sp>
        <p:nvSpPr>
          <p:cNvPr id="3" name="Content Placeholder 2">
            <a:extLst>
              <a:ext uri="{FF2B5EF4-FFF2-40B4-BE49-F238E27FC236}">
                <a16:creationId xmlns:a16="http://schemas.microsoft.com/office/drawing/2014/main" id="{4A3AF477-1E19-0D4B-88D1-05C88582BE0A}"/>
              </a:ext>
            </a:extLst>
          </p:cNvPr>
          <p:cNvSpPr>
            <a:spLocks noGrp="1"/>
          </p:cNvSpPr>
          <p:nvPr>
            <p:ph sz="half" idx="1"/>
          </p:nvPr>
        </p:nvSpPr>
        <p:spPr/>
        <p:txBody>
          <a:bodyPr/>
          <a:lstStyle/>
          <a:p>
            <a:r>
              <a:rPr lang="en-US" sz="2000" dirty="0"/>
              <a:t>The presence of the high burnup structure (HBS) has been observed within the PA regions</a:t>
            </a:r>
          </a:p>
          <a:p>
            <a:r>
              <a:rPr lang="en-US" sz="2000" dirty="0"/>
              <a:t>The HBS is basically a fine grained, cauliflower-like structure</a:t>
            </a:r>
          </a:p>
          <a:p>
            <a:r>
              <a:rPr lang="en-US" sz="2000" dirty="0"/>
              <a:t>In MOX fuels, the HBS structure appears in fuels following burnups between 60 and 80 </a:t>
            </a:r>
            <a:r>
              <a:rPr lang="en-US" sz="2000" dirty="0" err="1"/>
              <a:t>GWd</a:t>
            </a:r>
            <a:r>
              <a:rPr lang="en-US" sz="2000" dirty="0"/>
              <a:t>/</a:t>
            </a:r>
            <a:r>
              <a:rPr lang="en-US" sz="2000" dirty="0" err="1"/>
              <a:t>tM</a:t>
            </a:r>
            <a:r>
              <a:rPr lang="en-US" sz="2000" dirty="0"/>
              <a:t> at temperatures below approximately 1100C</a:t>
            </a:r>
          </a:p>
          <a:p>
            <a:r>
              <a:rPr lang="en-US" sz="2000" dirty="0"/>
              <a:t>PA's reach these local burnups at pellet burnups far below this threshold</a:t>
            </a:r>
          </a:p>
          <a:p>
            <a:endParaRPr lang="en-US" sz="2000" dirty="0"/>
          </a:p>
          <a:p>
            <a:endParaRPr lang="en-US" sz="2000" dirty="0"/>
          </a:p>
          <a:p>
            <a:endParaRPr lang="en-US" sz="2000" dirty="0"/>
          </a:p>
        </p:txBody>
      </p:sp>
      <p:pic>
        <p:nvPicPr>
          <p:cNvPr id="6" name="Content Placeholder 5">
            <a:extLst>
              <a:ext uri="{FF2B5EF4-FFF2-40B4-BE49-F238E27FC236}">
                <a16:creationId xmlns:a16="http://schemas.microsoft.com/office/drawing/2014/main" id="{197C0C76-77B9-C24A-9770-74989A93DC8C}"/>
              </a:ext>
            </a:extLst>
          </p:cNvPr>
          <p:cNvPicPr>
            <a:picLocks noGrp="1" noChangeAspect="1"/>
          </p:cNvPicPr>
          <p:nvPr>
            <p:ph sz="half" idx="2"/>
          </p:nvPr>
        </p:nvPicPr>
        <p:blipFill>
          <a:blip r:embed="rId2"/>
          <a:stretch>
            <a:fillRect/>
          </a:stretch>
        </p:blipFill>
        <p:spPr>
          <a:xfrm>
            <a:off x="6540500" y="2269331"/>
            <a:ext cx="4699000" cy="3556000"/>
          </a:xfrm>
          <a:prstGeom prst="rect">
            <a:avLst/>
          </a:prstGeom>
        </p:spPr>
      </p:pic>
      <p:sp>
        <p:nvSpPr>
          <p:cNvPr id="5" name="Slide Number Placeholder 4">
            <a:extLst>
              <a:ext uri="{FF2B5EF4-FFF2-40B4-BE49-F238E27FC236}">
                <a16:creationId xmlns:a16="http://schemas.microsoft.com/office/drawing/2014/main" id="{0580CD1A-0607-994D-8528-92DDAE5E2AF8}"/>
              </a:ext>
            </a:extLst>
          </p:cNvPr>
          <p:cNvSpPr>
            <a:spLocks noGrp="1"/>
          </p:cNvSpPr>
          <p:nvPr>
            <p:ph type="sldNum" sz="quarter" idx="12"/>
          </p:nvPr>
        </p:nvSpPr>
        <p:spPr/>
        <p:txBody>
          <a:bodyPr/>
          <a:lstStyle/>
          <a:p>
            <a:pPr>
              <a:defRPr/>
            </a:pPr>
            <a:fld id="{EC35E9FC-F6D5-0349-BBED-EA7D7A9BC49B}" type="slidenum">
              <a:rPr lang="en-US" smtClean="0"/>
              <a:pPr>
                <a:defRPr/>
              </a:pPr>
              <a:t>14</a:t>
            </a:fld>
            <a:endParaRPr lang="en-US"/>
          </a:p>
        </p:txBody>
      </p:sp>
    </p:spTree>
    <p:extLst>
      <p:ext uri="{BB962C8B-B14F-4D97-AF65-F5344CB8AC3E}">
        <p14:creationId xmlns:p14="http://schemas.microsoft.com/office/powerpoint/2010/main" val="1054828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F275B-6149-AD41-A015-B1AC49EFBB29}"/>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AF0C84EE-0295-9944-B1EF-5CB537511F9D}"/>
              </a:ext>
            </a:extLst>
          </p:cNvPr>
          <p:cNvSpPr>
            <a:spLocks noGrp="1"/>
          </p:cNvSpPr>
          <p:nvPr>
            <p:ph sz="half" idx="1"/>
          </p:nvPr>
        </p:nvSpPr>
        <p:spPr>
          <a:xfrm>
            <a:off x="609599" y="1968503"/>
            <a:ext cx="10972800" cy="4157663"/>
          </a:xfrm>
        </p:spPr>
        <p:txBody>
          <a:bodyPr/>
          <a:lstStyle/>
          <a:p>
            <a:r>
              <a:rPr lang="en-US" sz="2800" dirty="0"/>
              <a:t>Pyroprocessing</a:t>
            </a:r>
          </a:p>
          <a:p>
            <a:pPr lvl="1"/>
            <a:r>
              <a:rPr lang="en-US" sz="2800" dirty="0"/>
              <a:t>well established method relying on molten salt and anode deposition</a:t>
            </a:r>
          </a:p>
          <a:p>
            <a:r>
              <a:rPr lang="en-US" sz="2800" dirty="0"/>
              <a:t>Metallic fuel performance modeling</a:t>
            </a:r>
          </a:p>
          <a:p>
            <a:pPr lvl="1"/>
            <a:r>
              <a:rPr lang="en-US" sz="2800" dirty="0"/>
              <a:t>BISON, ALFUS, LIFEMETAL</a:t>
            </a:r>
          </a:p>
          <a:p>
            <a:pPr lvl="1"/>
            <a:r>
              <a:rPr lang="en-US" sz="2800" dirty="0"/>
              <a:t>all still currently require extensive assumptions</a:t>
            </a:r>
          </a:p>
          <a:p>
            <a:r>
              <a:rPr lang="en-US" sz="2800" dirty="0"/>
              <a:t>MOX intro</a:t>
            </a:r>
          </a:p>
          <a:p>
            <a:pPr lvl="1"/>
            <a:r>
              <a:rPr lang="en-US" sz="2800" dirty="0"/>
              <a:t>restructuring, Pu redistribution, Pu agglomerates</a:t>
            </a:r>
          </a:p>
        </p:txBody>
      </p:sp>
      <p:sp>
        <p:nvSpPr>
          <p:cNvPr id="5" name="Slide Number Placeholder 4">
            <a:extLst>
              <a:ext uri="{FF2B5EF4-FFF2-40B4-BE49-F238E27FC236}">
                <a16:creationId xmlns:a16="http://schemas.microsoft.com/office/drawing/2014/main" id="{C2558569-6988-104A-A550-BECEAE6FD0A6}"/>
              </a:ext>
            </a:extLst>
          </p:cNvPr>
          <p:cNvSpPr>
            <a:spLocks noGrp="1"/>
          </p:cNvSpPr>
          <p:nvPr>
            <p:ph type="sldNum" sz="quarter" idx="12"/>
          </p:nvPr>
        </p:nvSpPr>
        <p:spPr/>
        <p:txBody>
          <a:bodyPr/>
          <a:lstStyle/>
          <a:p>
            <a:pPr>
              <a:defRPr/>
            </a:pPr>
            <a:fld id="{EC35E9FC-F6D5-0349-BBED-EA7D7A9BC49B}" type="slidenum">
              <a:rPr lang="en-US" smtClean="0"/>
              <a:pPr>
                <a:defRPr/>
              </a:pPr>
              <a:t>15</a:t>
            </a:fld>
            <a:endParaRPr lang="en-US"/>
          </a:p>
        </p:txBody>
      </p:sp>
    </p:spTree>
    <p:extLst>
      <p:ext uri="{BB962C8B-B14F-4D97-AF65-F5344CB8AC3E}">
        <p14:creationId xmlns:p14="http://schemas.microsoft.com/office/powerpoint/2010/main" val="2590164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FF56A-496A-2047-ADE5-CCF8BA98C8AD}"/>
              </a:ext>
            </a:extLst>
          </p:cNvPr>
          <p:cNvSpPr>
            <a:spLocks noGrp="1"/>
          </p:cNvSpPr>
          <p:nvPr>
            <p:ph type="title"/>
          </p:nvPr>
        </p:nvSpPr>
        <p:spPr/>
        <p:txBody>
          <a:bodyPr/>
          <a:lstStyle/>
          <a:p>
            <a:r>
              <a:rPr lang="en-US" dirty="0"/>
              <a:t>Questions?</a:t>
            </a:r>
          </a:p>
        </p:txBody>
      </p:sp>
      <p:sp>
        <p:nvSpPr>
          <p:cNvPr id="3" name="Slide Number Placeholder 2">
            <a:extLst>
              <a:ext uri="{FF2B5EF4-FFF2-40B4-BE49-F238E27FC236}">
                <a16:creationId xmlns:a16="http://schemas.microsoft.com/office/drawing/2014/main" id="{AB3C08B6-1600-4947-B6F4-BC6C06F3B322}"/>
              </a:ext>
            </a:extLst>
          </p:cNvPr>
          <p:cNvSpPr>
            <a:spLocks noGrp="1"/>
          </p:cNvSpPr>
          <p:nvPr>
            <p:ph type="sldNum" sz="quarter" idx="12"/>
          </p:nvPr>
        </p:nvSpPr>
        <p:spPr/>
        <p:txBody>
          <a:bodyPr/>
          <a:lstStyle/>
          <a:p>
            <a:pPr>
              <a:defRPr/>
            </a:pPr>
            <a:fld id="{0DA6BD0F-ABBC-C14D-BC96-77BE126A748B}" type="slidenum">
              <a:rPr lang="en-US" smtClean="0"/>
              <a:pPr>
                <a:defRPr/>
              </a:pPr>
              <a:t>16</a:t>
            </a:fld>
            <a:endParaRPr lang="en-US"/>
          </a:p>
        </p:txBody>
      </p:sp>
    </p:spTree>
    <p:extLst>
      <p:ext uri="{BB962C8B-B14F-4D97-AF65-F5344CB8AC3E}">
        <p14:creationId xmlns:p14="http://schemas.microsoft.com/office/powerpoint/2010/main" val="2534472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5D733-9A9D-0147-B472-6D2A34313119}"/>
              </a:ext>
            </a:extLst>
          </p:cNvPr>
          <p:cNvSpPr>
            <a:spLocks noGrp="1"/>
          </p:cNvSpPr>
          <p:nvPr>
            <p:ph type="title"/>
          </p:nvPr>
        </p:nvSpPr>
        <p:spPr/>
        <p:txBody>
          <a:bodyPr/>
          <a:lstStyle/>
          <a:p>
            <a:r>
              <a:rPr lang="en-US" dirty="0"/>
              <a:t>Last Time</a:t>
            </a:r>
          </a:p>
        </p:txBody>
      </p:sp>
      <p:sp>
        <p:nvSpPr>
          <p:cNvPr id="3" name="Content Placeholder 2">
            <a:extLst>
              <a:ext uri="{FF2B5EF4-FFF2-40B4-BE49-F238E27FC236}">
                <a16:creationId xmlns:a16="http://schemas.microsoft.com/office/drawing/2014/main" id="{357AA63C-5C44-4545-A937-4E8E5D379A5A}"/>
              </a:ext>
            </a:extLst>
          </p:cNvPr>
          <p:cNvSpPr>
            <a:spLocks noGrp="1"/>
          </p:cNvSpPr>
          <p:nvPr>
            <p:ph sz="half" idx="1"/>
          </p:nvPr>
        </p:nvSpPr>
        <p:spPr>
          <a:xfrm>
            <a:off x="609599" y="1968503"/>
            <a:ext cx="10972799" cy="4157663"/>
          </a:xfrm>
        </p:spPr>
        <p:txBody>
          <a:bodyPr/>
          <a:lstStyle/>
          <a:p>
            <a:r>
              <a:rPr lang="en-US" sz="2400" dirty="0"/>
              <a:t>Completed FCCI for metallic fuels</a:t>
            </a:r>
          </a:p>
          <a:p>
            <a:pPr lvl="1"/>
            <a:r>
              <a:rPr lang="en-US" sz="2400" dirty="0"/>
              <a:t>highlighted different compositions, and which species participate</a:t>
            </a:r>
          </a:p>
          <a:p>
            <a:pPr lvl="1"/>
            <a:r>
              <a:rPr lang="en-US" sz="2400" dirty="0"/>
              <a:t>Ce and Nd are primary FPs that diffuse into the cladding</a:t>
            </a:r>
          </a:p>
          <a:p>
            <a:pPr lvl="1"/>
            <a:r>
              <a:rPr lang="en-US" sz="2400" dirty="0"/>
              <a:t>Fe and Ni diffuse into the fuel</a:t>
            </a:r>
          </a:p>
          <a:p>
            <a:pPr lvl="1"/>
            <a:r>
              <a:rPr lang="en-US" sz="2400" dirty="0"/>
              <a:t>melting experiments to test irradiated fuel</a:t>
            </a:r>
          </a:p>
          <a:p>
            <a:r>
              <a:rPr lang="en-US" sz="2400" dirty="0"/>
              <a:t>Metal Fuel Fabrication</a:t>
            </a:r>
          </a:p>
          <a:p>
            <a:pPr lvl="1"/>
            <a:r>
              <a:rPr lang="en-US" sz="2400" dirty="0"/>
              <a:t>injection casting process</a:t>
            </a:r>
          </a:p>
          <a:p>
            <a:pPr lvl="1"/>
            <a:endParaRPr lang="en-US" sz="2400" dirty="0"/>
          </a:p>
          <a:p>
            <a:endParaRPr lang="en-US" sz="2400" dirty="0"/>
          </a:p>
        </p:txBody>
      </p:sp>
      <p:sp>
        <p:nvSpPr>
          <p:cNvPr id="5" name="Slide Number Placeholder 4">
            <a:extLst>
              <a:ext uri="{FF2B5EF4-FFF2-40B4-BE49-F238E27FC236}">
                <a16:creationId xmlns:a16="http://schemas.microsoft.com/office/drawing/2014/main" id="{ED13D8C5-2625-944D-A346-88684E6316EC}"/>
              </a:ext>
            </a:extLst>
          </p:cNvPr>
          <p:cNvSpPr>
            <a:spLocks noGrp="1"/>
          </p:cNvSpPr>
          <p:nvPr>
            <p:ph type="sldNum" sz="quarter" idx="12"/>
          </p:nvPr>
        </p:nvSpPr>
        <p:spPr/>
        <p:txBody>
          <a:bodyPr/>
          <a:lstStyle/>
          <a:p>
            <a:pPr>
              <a:defRPr/>
            </a:pPr>
            <a:fld id="{EC35E9FC-F6D5-0349-BBED-EA7D7A9BC49B}" type="slidenum">
              <a:rPr lang="en-US" smtClean="0"/>
              <a:pPr>
                <a:defRPr/>
              </a:pPr>
              <a:t>2</a:t>
            </a:fld>
            <a:endParaRPr lang="en-US"/>
          </a:p>
        </p:txBody>
      </p:sp>
    </p:spTree>
    <p:extLst>
      <p:ext uri="{BB962C8B-B14F-4D97-AF65-F5344CB8AC3E}">
        <p14:creationId xmlns:p14="http://schemas.microsoft.com/office/powerpoint/2010/main" val="3593380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947CF-EAEA-5F40-93E5-30922295C42A}"/>
              </a:ext>
            </a:extLst>
          </p:cNvPr>
          <p:cNvSpPr>
            <a:spLocks noGrp="1"/>
          </p:cNvSpPr>
          <p:nvPr>
            <p:ph type="title"/>
          </p:nvPr>
        </p:nvSpPr>
        <p:spPr/>
        <p:txBody>
          <a:bodyPr/>
          <a:lstStyle/>
          <a:p>
            <a:r>
              <a:rPr lang="en-US" dirty="0"/>
              <a:t>Mixed oxide fuel</a:t>
            </a:r>
          </a:p>
        </p:txBody>
      </p:sp>
      <p:sp>
        <p:nvSpPr>
          <p:cNvPr id="3" name="Slide Number Placeholder 2">
            <a:extLst>
              <a:ext uri="{FF2B5EF4-FFF2-40B4-BE49-F238E27FC236}">
                <a16:creationId xmlns:a16="http://schemas.microsoft.com/office/drawing/2014/main" id="{5B3532C3-93BE-7043-BD18-1B055D494CE7}"/>
              </a:ext>
            </a:extLst>
          </p:cNvPr>
          <p:cNvSpPr>
            <a:spLocks noGrp="1"/>
          </p:cNvSpPr>
          <p:nvPr>
            <p:ph type="sldNum" sz="quarter" idx="12"/>
          </p:nvPr>
        </p:nvSpPr>
        <p:spPr/>
        <p:txBody>
          <a:bodyPr/>
          <a:lstStyle/>
          <a:p>
            <a:pPr>
              <a:defRPr/>
            </a:pPr>
            <a:fld id="{0DA6BD0F-ABBC-C14D-BC96-77BE126A748B}" type="slidenum">
              <a:rPr lang="en-US" smtClean="0"/>
              <a:pPr>
                <a:defRPr/>
              </a:pPr>
              <a:t>3</a:t>
            </a:fld>
            <a:endParaRPr lang="en-US"/>
          </a:p>
        </p:txBody>
      </p:sp>
    </p:spTree>
    <p:extLst>
      <p:ext uri="{BB962C8B-B14F-4D97-AF65-F5344CB8AC3E}">
        <p14:creationId xmlns:p14="http://schemas.microsoft.com/office/powerpoint/2010/main" val="199015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9D8F0-6373-E345-8C4D-00903DBA0CE7}"/>
              </a:ext>
            </a:extLst>
          </p:cNvPr>
          <p:cNvSpPr>
            <a:spLocks noGrp="1"/>
          </p:cNvSpPr>
          <p:nvPr>
            <p:ph type="title"/>
          </p:nvPr>
        </p:nvSpPr>
        <p:spPr/>
        <p:txBody>
          <a:bodyPr/>
          <a:lstStyle/>
          <a:p>
            <a:r>
              <a:rPr lang="en-US" dirty="0"/>
              <a:t>MOX Introduction</a:t>
            </a:r>
          </a:p>
        </p:txBody>
      </p:sp>
      <p:sp>
        <p:nvSpPr>
          <p:cNvPr id="3" name="Content Placeholder 2">
            <a:extLst>
              <a:ext uri="{FF2B5EF4-FFF2-40B4-BE49-F238E27FC236}">
                <a16:creationId xmlns:a16="http://schemas.microsoft.com/office/drawing/2014/main" id="{AEF6B378-35F8-3242-BD7F-AA5805B45888}"/>
              </a:ext>
            </a:extLst>
          </p:cNvPr>
          <p:cNvSpPr>
            <a:spLocks noGrp="1"/>
          </p:cNvSpPr>
          <p:nvPr>
            <p:ph idx="1"/>
          </p:nvPr>
        </p:nvSpPr>
        <p:spPr>
          <a:xfrm>
            <a:off x="609600" y="2280746"/>
            <a:ext cx="5586805" cy="3845418"/>
          </a:xfrm>
        </p:spPr>
        <p:txBody>
          <a:bodyPr>
            <a:noAutofit/>
          </a:bodyPr>
          <a:lstStyle/>
          <a:p>
            <a:r>
              <a:rPr lang="en-US" sz="2200" dirty="0"/>
              <a:t>Despite some disadvantages, such as its low U density, poor thermal conductivity, and its chemical reaction with sodium, MOX fuel (</a:t>
            </a:r>
            <a:r>
              <a:rPr lang="en-US" sz="2200" dirty="0" err="1"/>
              <a:t>U,Pu</a:t>
            </a:r>
            <a:r>
              <a:rPr lang="en-US" sz="2200" dirty="0"/>
              <a:t>)O2 is the fuel that has been used most in fast reactors</a:t>
            </a:r>
          </a:p>
          <a:p>
            <a:r>
              <a:rPr lang="en-US" sz="2200" dirty="0"/>
              <a:t>In order to avoid the dramatic swelling of metallic fuels, MOX fuels were explored in fast reactors</a:t>
            </a:r>
          </a:p>
          <a:p>
            <a:r>
              <a:rPr lang="en-US" sz="2200" dirty="0"/>
              <a:t>Behavior was observed to be satisfactory and was relatively widely implemented in SFRs</a:t>
            </a:r>
          </a:p>
          <a:p>
            <a:endParaRPr lang="en-US" sz="2000" dirty="0"/>
          </a:p>
        </p:txBody>
      </p:sp>
      <p:pic>
        <p:nvPicPr>
          <p:cNvPr id="4" name="Picture 3">
            <a:extLst>
              <a:ext uri="{FF2B5EF4-FFF2-40B4-BE49-F238E27FC236}">
                <a16:creationId xmlns:a16="http://schemas.microsoft.com/office/drawing/2014/main" id="{A0F089BA-F450-2445-8287-FAB6FE8B8C61}"/>
              </a:ext>
            </a:extLst>
          </p:cNvPr>
          <p:cNvPicPr>
            <a:picLocks noChangeAspect="1"/>
          </p:cNvPicPr>
          <p:nvPr/>
        </p:nvPicPr>
        <p:blipFill>
          <a:blip r:embed="rId2"/>
          <a:stretch>
            <a:fillRect/>
          </a:stretch>
        </p:blipFill>
        <p:spPr>
          <a:xfrm>
            <a:off x="6497619" y="1968500"/>
            <a:ext cx="5553507" cy="4555611"/>
          </a:xfrm>
          <a:prstGeom prst="rect">
            <a:avLst/>
          </a:prstGeom>
        </p:spPr>
      </p:pic>
      <p:sp>
        <p:nvSpPr>
          <p:cNvPr id="5" name="Slide Number Placeholder 4">
            <a:extLst>
              <a:ext uri="{FF2B5EF4-FFF2-40B4-BE49-F238E27FC236}">
                <a16:creationId xmlns:a16="http://schemas.microsoft.com/office/drawing/2014/main" id="{D33C6E57-90AD-1244-B19C-60B5F752F204}"/>
              </a:ext>
            </a:extLst>
          </p:cNvPr>
          <p:cNvSpPr>
            <a:spLocks noGrp="1"/>
          </p:cNvSpPr>
          <p:nvPr>
            <p:ph type="sldNum" sz="quarter" idx="12"/>
          </p:nvPr>
        </p:nvSpPr>
        <p:spPr/>
        <p:txBody>
          <a:bodyPr/>
          <a:lstStyle/>
          <a:p>
            <a:pPr>
              <a:defRPr/>
            </a:pPr>
            <a:fld id="{3FF2C605-4958-CF43-AA48-80339EFDB0AF}" type="slidenum">
              <a:rPr lang="en-US" smtClean="0"/>
              <a:pPr>
                <a:defRPr/>
              </a:pPr>
              <a:t>4</a:t>
            </a:fld>
            <a:endParaRPr lang="en-US"/>
          </a:p>
        </p:txBody>
      </p:sp>
    </p:spTree>
    <p:extLst>
      <p:ext uri="{BB962C8B-B14F-4D97-AF65-F5344CB8AC3E}">
        <p14:creationId xmlns:p14="http://schemas.microsoft.com/office/powerpoint/2010/main" val="2736021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53C1B-7C68-4148-9607-2156EA966992}"/>
              </a:ext>
            </a:extLst>
          </p:cNvPr>
          <p:cNvSpPr>
            <a:spLocks noGrp="1"/>
          </p:cNvSpPr>
          <p:nvPr>
            <p:ph type="title"/>
          </p:nvPr>
        </p:nvSpPr>
        <p:spPr/>
        <p:txBody>
          <a:bodyPr/>
          <a:lstStyle/>
          <a:p>
            <a:r>
              <a:rPr lang="en-US" dirty="0"/>
              <a:t>MOX Fuels in SFRs</a:t>
            </a:r>
          </a:p>
        </p:txBody>
      </p:sp>
      <p:sp>
        <p:nvSpPr>
          <p:cNvPr id="3" name="Content Placeholder 2">
            <a:extLst>
              <a:ext uri="{FF2B5EF4-FFF2-40B4-BE49-F238E27FC236}">
                <a16:creationId xmlns:a16="http://schemas.microsoft.com/office/drawing/2014/main" id="{18BC6534-4749-C647-9161-3F162DFB8D4A}"/>
              </a:ext>
            </a:extLst>
          </p:cNvPr>
          <p:cNvSpPr>
            <a:spLocks noGrp="1"/>
          </p:cNvSpPr>
          <p:nvPr>
            <p:ph sz="half" idx="1"/>
          </p:nvPr>
        </p:nvSpPr>
        <p:spPr/>
        <p:txBody>
          <a:bodyPr/>
          <a:lstStyle/>
          <a:p>
            <a:r>
              <a:rPr lang="en-US" sz="2200" dirty="0"/>
              <a:t>SRFs with MOX fuel will lead the MOX to run at higher temperatures than LWR fuel, and thus with different properties</a:t>
            </a:r>
          </a:p>
          <a:p>
            <a:r>
              <a:rPr lang="en-US" sz="2200" dirty="0"/>
              <a:t>Fission product phases and evolving microstructures create highly localized properties that can differ significantly from the bulk fuel</a:t>
            </a:r>
          </a:p>
          <a:p>
            <a:r>
              <a:rPr lang="en-US" sz="2200" dirty="0"/>
              <a:t>Stoichiometry and Pu content are important factors that dictate thermal properties</a:t>
            </a:r>
          </a:p>
          <a:p>
            <a:endParaRPr lang="en-US" sz="2200" dirty="0"/>
          </a:p>
          <a:p>
            <a:endParaRPr lang="en-US" sz="2200" dirty="0"/>
          </a:p>
        </p:txBody>
      </p:sp>
      <p:pic>
        <p:nvPicPr>
          <p:cNvPr id="6" name="Content Placeholder 5">
            <a:extLst>
              <a:ext uri="{FF2B5EF4-FFF2-40B4-BE49-F238E27FC236}">
                <a16:creationId xmlns:a16="http://schemas.microsoft.com/office/drawing/2014/main" id="{C79218B4-AC26-E342-951C-5055492D3A7A}"/>
              </a:ext>
            </a:extLst>
          </p:cNvPr>
          <p:cNvPicPr>
            <a:picLocks noGrp="1" noChangeAspect="1"/>
          </p:cNvPicPr>
          <p:nvPr>
            <p:ph sz="half" idx="2"/>
          </p:nvPr>
        </p:nvPicPr>
        <p:blipFill>
          <a:blip r:embed="rId2"/>
          <a:stretch>
            <a:fillRect/>
          </a:stretch>
        </p:blipFill>
        <p:spPr>
          <a:xfrm>
            <a:off x="6892162" y="1968500"/>
            <a:ext cx="3995676" cy="4157663"/>
          </a:xfrm>
          <a:prstGeom prst="rect">
            <a:avLst/>
          </a:prstGeom>
        </p:spPr>
      </p:pic>
      <p:sp>
        <p:nvSpPr>
          <p:cNvPr id="5" name="Slide Number Placeholder 4">
            <a:extLst>
              <a:ext uri="{FF2B5EF4-FFF2-40B4-BE49-F238E27FC236}">
                <a16:creationId xmlns:a16="http://schemas.microsoft.com/office/drawing/2014/main" id="{25C2A153-6A4E-0741-8062-5A06429A09B7}"/>
              </a:ext>
            </a:extLst>
          </p:cNvPr>
          <p:cNvSpPr>
            <a:spLocks noGrp="1"/>
          </p:cNvSpPr>
          <p:nvPr>
            <p:ph type="sldNum" sz="quarter" idx="12"/>
          </p:nvPr>
        </p:nvSpPr>
        <p:spPr/>
        <p:txBody>
          <a:bodyPr/>
          <a:lstStyle/>
          <a:p>
            <a:pPr>
              <a:defRPr/>
            </a:pPr>
            <a:fld id="{EC35E9FC-F6D5-0349-BBED-EA7D7A9BC49B}" type="slidenum">
              <a:rPr lang="en-US" smtClean="0"/>
              <a:pPr>
                <a:defRPr/>
              </a:pPr>
              <a:t>5</a:t>
            </a:fld>
            <a:endParaRPr lang="en-US"/>
          </a:p>
        </p:txBody>
      </p:sp>
    </p:spTree>
    <p:extLst>
      <p:ext uri="{BB962C8B-B14F-4D97-AF65-F5344CB8AC3E}">
        <p14:creationId xmlns:p14="http://schemas.microsoft.com/office/powerpoint/2010/main" val="2922286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5006C-B976-CC45-98EA-EE68C851966E}"/>
              </a:ext>
            </a:extLst>
          </p:cNvPr>
          <p:cNvSpPr>
            <a:spLocks noGrp="1"/>
          </p:cNvSpPr>
          <p:nvPr>
            <p:ph type="title"/>
          </p:nvPr>
        </p:nvSpPr>
        <p:spPr/>
        <p:txBody>
          <a:bodyPr/>
          <a:lstStyle/>
          <a:p>
            <a:r>
              <a:rPr lang="en-US" dirty="0"/>
              <a:t>MOX Restructuring</a:t>
            </a:r>
          </a:p>
        </p:txBody>
      </p:sp>
      <p:sp>
        <p:nvSpPr>
          <p:cNvPr id="3" name="Content Placeholder 2">
            <a:extLst>
              <a:ext uri="{FF2B5EF4-FFF2-40B4-BE49-F238E27FC236}">
                <a16:creationId xmlns:a16="http://schemas.microsoft.com/office/drawing/2014/main" id="{EE661C3D-6781-324D-82A7-D699690F2372}"/>
              </a:ext>
            </a:extLst>
          </p:cNvPr>
          <p:cNvSpPr>
            <a:spLocks noGrp="1"/>
          </p:cNvSpPr>
          <p:nvPr>
            <p:ph sz="half" idx="1"/>
          </p:nvPr>
        </p:nvSpPr>
        <p:spPr/>
        <p:txBody>
          <a:bodyPr/>
          <a:lstStyle/>
          <a:p>
            <a:r>
              <a:rPr lang="en-US" sz="2200" dirty="0"/>
              <a:t>Oxide nuclear fuels are commonly touted for their outstanding high temperature capabilities under irradiation, but this stability comes the tradeoff of low thermal conductivity</a:t>
            </a:r>
          </a:p>
          <a:p>
            <a:r>
              <a:rPr lang="en-US" sz="2200" dirty="0"/>
              <a:t>Due to the low thermal transport, a steep temperature gradient is formed along the radius of the fuel pellet, with the hottest region at the center of the pellet and coolest near the cladding</a:t>
            </a:r>
          </a:p>
          <a:p>
            <a:r>
              <a:rPr lang="en-US" sz="2200" dirty="0"/>
              <a:t>This leads to grain growth and restructuring</a:t>
            </a:r>
          </a:p>
          <a:p>
            <a:endParaRPr lang="en-US" sz="2200" dirty="0"/>
          </a:p>
          <a:p>
            <a:endParaRPr lang="en-US" sz="2200" dirty="0"/>
          </a:p>
        </p:txBody>
      </p:sp>
      <p:sp>
        <p:nvSpPr>
          <p:cNvPr id="4" name="Content Placeholder 3">
            <a:extLst>
              <a:ext uri="{FF2B5EF4-FFF2-40B4-BE49-F238E27FC236}">
                <a16:creationId xmlns:a16="http://schemas.microsoft.com/office/drawing/2014/main" id="{78908943-F94E-5149-A9A5-B435C8C273A7}"/>
              </a:ext>
            </a:extLst>
          </p:cNvPr>
          <p:cNvSpPr>
            <a:spLocks noGrp="1"/>
          </p:cNvSpPr>
          <p:nvPr>
            <p:ph sz="half" idx="2"/>
          </p:nvPr>
        </p:nvSpPr>
        <p:spPr/>
        <p:txBody>
          <a:bodyPr/>
          <a:lstStyle/>
          <a:p>
            <a:r>
              <a:rPr lang="en-US" sz="2200" dirty="0"/>
              <a:t>Pu bearing fast reactor oxide fuels display four defining regions of a restructured pellet:</a:t>
            </a:r>
          </a:p>
          <a:p>
            <a:pPr lvl="1"/>
            <a:r>
              <a:rPr lang="en-US" sz="2200" dirty="0"/>
              <a:t>the central void, the columnar grain growth region, the equiaxed grain growth region, and the as-sintered region</a:t>
            </a:r>
          </a:p>
          <a:p>
            <a:r>
              <a:rPr lang="en-US" sz="2200" dirty="0"/>
              <a:t>The higher temperatures and heating rates form coarse, elongated grains that grow radially toward the outer rim of the fuel</a:t>
            </a:r>
          </a:p>
          <a:p>
            <a:endParaRPr lang="en-US" sz="2200" dirty="0"/>
          </a:p>
          <a:p>
            <a:endParaRPr lang="en-US" sz="2200" dirty="0"/>
          </a:p>
          <a:p>
            <a:endParaRPr lang="en-US" sz="2200" dirty="0"/>
          </a:p>
        </p:txBody>
      </p:sp>
      <p:sp>
        <p:nvSpPr>
          <p:cNvPr id="5" name="Slide Number Placeholder 4">
            <a:extLst>
              <a:ext uri="{FF2B5EF4-FFF2-40B4-BE49-F238E27FC236}">
                <a16:creationId xmlns:a16="http://schemas.microsoft.com/office/drawing/2014/main" id="{BE4CE650-9E19-124C-A881-A1E90D9899A5}"/>
              </a:ext>
            </a:extLst>
          </p:cNvPr>
          <p:cNvSpPr>
            <a:spLocks noGrp="1"/>
          </p:cNvSpPr>
          <p:nvPr>
            <p:ph type="sldNum" sz="quarter" idx="12"/>
          </p:nvPr>
        </p:nvSpPr>
        <p:spPr/>
        <p:txBody>
          <a:bodyPr/>
          <a:lstStyle/>
          <a:p>
            <a:pPr>
              <a:defRPr/>
            </a:pPr>
            <a:fld id="{EC35E9FC-F6D5-0349-BBED-EA7D7A9BC49B}" type="slidenum">
              <a:rPr lang="en-US" smtClean="0"/>
              <a:pPr>
                <a:defRPr/>
              </a:pPr>
              <a:t>6</a:t>
            </a:fld>
            <a:endParaRPr lang="en-US"/>
          </a:p>
        </p:txBody>
      </p:sp>
    </p:spTree>
    <p:extLst>
      <p:ext uri="{BB962C8B-B14F-4D97-AF65-F5344CB8AC3E}">
        <p14:creationId xmlns:p14="http://schemas.microsoft.com/office/powerpoint/2010/main" val="2117943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738E5-FF19-6549-A89B-239D72B4952D}"/>
              </a:ext>
            </a:extLst>
          </p:cNvPr>
          <p:cNvSpPr>
            <a:spLocks noGrp="1"/>
          </p:cNvSpPr>
          <p:nvPr>
            <p:ph type="title"/>
          </p:nvPr>
        </p:nvSpPr>
        <p:spPr/>
        <p:txBody>
          <a:bodyPr/>
          <a:lstStyle/>
          <a:p>
            <a:r>
              <a:rPr lang="en-US" dirty="0"/>
              <a:t>MOX Restructuring</a:t>
            </a:r>
          </a:p>
        </p:txBody>
      </p:sp>
      <p:sp>
        <p:nvSpPr>
          <p:cNvPr id="3" name="Content Placeholder 2">
            <a:extLst>
              <a:ext uri="{FF2B5EF4-FFF2-40B4-BE49-F238E27FC236}">
                <a16:creationId xmlns:a16="http://schemas.microsoft.com/office/drawing/2014/main" id="{CC91DE2E-ACC6-754E-AED4-E581904C753C}"/>
              </a:ext>
            </a:extLst>
          </p:cNvPr>
          <p:cNvSpPr>
            <a:spLocks noGrp="1"/>
          </p:cNvSpPr>
          <p:nvPr>
            <p:ph sz="half" idx="1"/>
          </p:nvPr>
        </p:nvSpPr>
        <p:spPr>
          <a:xfrm>
            <a:off x="609599" y="1968503"/>
            <a:ext cx="5744901" cy="4157663"/>
          </a:xfrm>
        </p:spPr>
        <p:txBody>
          <a:bodyPr/>
          <a:lstStyle/>
          <a:p>
            <a:r>
              <a:rPr lang="en-US" sz="2200" dirty="0"/>
              <a:t>The equiaxed region consists of grains that have undergone significant growth when compared to the un-irradiated samples</a:t>
            </a:r>
          </a:p>
          <a:p>
            <a:r>
              <a:rPr lang="en-US" sz="2200" dirty="0"/>
              <a:t>Central voids have been shown to appear in irradiation times as short as 10 min, demonstrating that the appearance the central void is a result of fuel temperature and linear heating rate, not high burnup</a:t>
            </a:r>
          </a:p>
          <a:p>
            <a:r>
              <a:rPr lang="en-US" sz="2200" dirty="0"/>
              <a:t>The central void forms from the accumulation of voids and pores present in the fuel along a thermal gradient</a:t>
            </a:r>
          </a:p>
          <a:p>
            <a:endParaRPr lang="en-US" sz="2200" dirty="0"/>
          </a:p>
          <a:p>
            <a:endParaRPr lang="en-US" sz="2200" dirty="0"/>
          </a:p>
        </p:txBody>
      </p:sp>
      <p:pic>
        <p:nvPicPr>
          <p:cNvPr id="6" name="Content Placeholder 5">
            <a:extLst>
              <a:ext uri="{FF2B5EF4-FFF2-40B4-BE49-F238E27FC236}">
                <a16:creationId xmlns:a16="http://schemas.microsoft.com/office/drawing/2014/main" id="{BAB170FC-1525-514B-8CC5-DDF8B15A0F15}"/>
              </a:ext>
            </a:extLst>
          </p:cNvPr>
          <p:cNvPicPr>
            <a:picLocks noGrp="1" noChangeAspect="1"/>
          </p:cNvPicPr>
          <p:nvPr>
            <p:ph sz="half" idx="2"/>
          </p:nvPr>
        </p:nvPicPr>
        <p:blipFill>
          <a:blip r:embed="rId2"/>
          <a:stretch>
            <a:fillRect/>
          </a:stretch>
        </p:blipFill>
        <p:spPr>
          <a:xfrm>
            <a:off x="6243812" y="1968500"/>
            <a:ext cx="5292376" cy="4157663"/>
          </a:xfrm>
          <a:prstGeom prst="rect">
            <a:avLst/>
          </a:prstGeom>
        </p:spPr>
      </p:pic>
      <p:sp>
        <p:nvSpPr>
          <p:cNvPr id="5" name="Slide Number Placeholder 4">
            <a:extLst>
              <a:ext uri="{FF2B5EF4-FFF2-40B4-BE49-F238E27FC236}">
                <a16:creationId xmlns:a16="http://schemas.microsoft.com/office/drawing/2014/main" id="{3BEC7A80-B6AB-4945-AECB-F607C0D6DF3C}"/>
              </a:ext>
            </a:extLst>
          </p:cNvPr>
          <p:cNvSpPr>
            <a:spLocks noGrp="1"/>
          </p:cNvSpPr>
          <p:nvPr>
            <p:ph type="sldNum" sz="quarter" idx="12"/>
          </p:nvPr>
        </p:nvSpPr>
        <p:spPr/>
        <p:txBody>
          <a:bodyPr/>
          <a:lstStyle/>
          <a:p>
            <a:pPr>
              <a:defRPr/>
            </a:pPr>
            <a:fld id="{EC35E9FC-F6D5-0349-BBED-EA7D7A9BC49B}" type="slidenum">
              <a:rPr lang="en-US" smtClean="0"/>
              <a:pPr>
                <a:defRPr/>
              </a:pPr>
              <a:t>7</a:t>
            </a:fld>
            <a:endParaRPr lang="en-US"/>
          </a:p>
        </p:txBody>
      </p:sp>
    </p:spTree>
    <p:extLst>
      <p:ext uri="{BB962C8B-B14F-4D97-AF65-F5344CB8AC3E}">
        <p14:creationId xmlns:p14="http://schemas.microsoft.com/office/powerpoint/2010/main" val="911284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738E5-FF19-6549-A89B-239D72B4952D}"/>
              </a:ext>
            </a:extLst>
          </p:cNvPr>
          <p:cNvSpPr>
            <a:spLocks noGrp="1"/>
          </p:cNvSpPr>
          <p:nvPr>
            <p:ph type="title"/>
          </p:nvPr>
        </p:nvSpPr>
        <p:spPr/>
        <p:txBody>
          <a:bodyPr/>
          <a:lstStyle/>
          <a:p>
            <a:r>
              <a:rPr lang="en-US" dirty="0"/>
              <a:t>MOX Pore Formation</a:t>
            </a:r>
          </a:p>
        </p:txBody>
      </p:sp>
      <p:sp>
        <p:nvSpPr>
          <p:cNvPr id="5" name="Slide Number Placeholder 4">
            <a:extLst>
              <a:ext uri="{FF2B5EF4-FFF2-40B4-BE49-F238E27FC236}">
                <a16:creationId xmlns:a16="http://schemas.microsoft.com/office/drawing/2014/main" id="{3BEC7A80-B6AB-4945-AECB-F607C0D6DF3C}"/>
              </a:ext>
            </a:extLst>
          </p:cNvPr>
          <p:cNvSpPr>
            <a:spLocks noGrp="1"/>
          </p:cNvSpPr>
          <p:nvPr>
            <p:ph type="sldNum" sz="quarter" idx="12"/>
          </p:nvPr>
        </p:nvSpPr>
        <p:spPr/>
        <p:txBody>
          <a:bodyPr/>
          <a:lstStyle/>
          <a:p>
            <a:pPr>
              <a:defRPr/>
            </a:pPr>
            <a:fld id="{EC35E9FC-F6D5-0349-BBED-EA7D7A9BC49B}" type="slidenum">
              <a:rPr lang="en-US" smtClean="0"/>
              <a:pPr>
                <a:defRPr/>
              </a:pPr>
              <a:t>8</a:t>
            </a:fld>
            <a:endParaRPr lang="en-US"/>
          </a:p>
        </p:txBody>
      </p:sp>
      <p:pic>
        <p:nvPicPr>
          <p:cNvPr id="10" name="Picture 9">
            <a:extLst>
              <a:ext uri="{FF2B5EF4-FFF2-40B4-BE49-F238E27FC236}">
                <a16:creationId xmlns:a16="http://schemas.microsoft.com/office/drawing/2014/main" id="{B32A0A18-B1BF-B443-BD1A-8187D82A57D4}"/>
              </a:ext>
            </a:extLst>
          </p:cNvPr>
          <p:cNvPicPr>
            <a:picLocks noChangeAspect="1"/>
          </p:cNvPicPr>
          <p:nvPr/>
        </p:nvPicPr>
        <p:blipFill>
          <a:blip r:embed="rId2"/>
          <a:stretch>
            <a:fillRect/>
          </a:stretch>
        </p:blipFill>
        <p:spPr>
          <a:xfrm>
            <a:off x="1276350" y="1968500"/>
            <a:ext cx="9639300" cy="3911600"/>
          </a:xfrm>
          <a:prstGeom prst="rect">
            <a:avLst/>
          </a:prstGeom>
        </p:spPr>
      </p:pic>
      <p:cxnSp>
        <p:nvCxnSpPr>
          <p:cNvPr id="12" name="Straight Arrow Connector 11">
            <a:extLst>
              <a:ext uri="{FF2B5EF4-FFF2-40B4-BE49-F238E27FC236}">
                <a16:creationId xmlns:a16="http://schemas.microsoft.com/office/drawing/2014/main" id="{51FBCB12-2EEB-CD44-B8CF-008C62C8FC4B}"/>
              </a:ext>
            </a:extLst>
          </p:cNvPr>
          <p:cNvCxnSpPr/>
          <p:nvPr/>
        </p:nvCxnSpPr>
        <p:spPr>
          <a:xfrm flipV="1">
            <a:off x="1770927" y="6053559"/>
            <a:ext cx="7882359" cy="810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61C92FA0-B504-5F40-BF35-AADB205254A5}"/>
              </a:ext>
            </a:extLst>
          </p:cNvPr>
          <p:cNvSpPr txBox="1"/>
          <p:nvPr/>
        </p:nvSpPr>
        <p:spPr>
          <a:xfrm>
            <a:off x="4776486" y="6180717"/>
            <a:ext cx="2639028" cy="369332"/>
          </a:xfrm>
          <a:prstGeom prst="rect">
            <a:avLst/>
          </a:prstGeom>
          <a:noFill/>
        </p:spPr>
        <p:txBody>
          <a:bodyPr wrap="square" rtlCol="0">
            <a:spAutoFit/>
          </a:bodyPr>
          <a:lstStyle/>
          <a:p>
            <a:pPr algn="ctr"/>
            <a:r>
              <a:rPr lang="en-US" dirty="0"/>
              <a:t>Heating Rate</a:t>
            </a:r>
          </a:p>
        </p:txBody>
      </p:sp>
    </p:spTree>
    <p:extLst>
      <p:ext uri="{BB962C8B-B14F-4D97-AF65-F5344CB8AC3E}">
        <p14:creationId xmlns:p14="http://schemas.microsoft.com/office/powerpoint/2010/main" val="1512533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5F3F7-073B-724C-8869-4663EF9B3178}"/>
              </a:ext>
            </a:extLst>
          </p:cNvPr>
          <p:cNvSpPr>
            <a:spLocks noGrp="1"/>
          </p:cNvSpPr>
          <p:nvPr>
            <p:ph type="title"/>
          </p:nvPr>
        </p:nvSpPr>
        <p:spPr/>
        <p:txBody>
          <a:bodyPr/>
          <a:lstStyle/>
          <a:p>
            <a:r>
              <a:rPr lang="en-US" dirty="0"/>
              <a:t>MOX Pore Formation</a:t>
            </a:r>
          </a:p>
        </p:txBody>
      </p:sp>
      <p:sp>
        <p:nvSpPr>
          <p:cNvPr id="3" name="Content Placeholder 2">
            <a:extLst>
              <a:ext uri="{FF2B5EF4-FFF2-40B4-BE49-F238E27FC236}">
                <a16:creationId xmlns:a16="http://schemas.microsoft.com/office/drawing/2014/main" id="{31E1AB63-0EA6-6647-B2AE-C02D9ED92698}"/>
              </a:ext>
            </a:extLst>
          </p:cNvPr>
          <p:cNvSpPr>
            <a:spLocks noGrp="1"/>
          </p:cNvSpPr>
          <p:nvPr>
            <p:ph sz="half" idx="1"/>
          </p:nvPr>
        </p:nvSpPr>
        <p:spPr/>
        <p:txBody>
          <a:bodyPr/>
          <a:lstStyle/>
          <a:p>
            <a:r>
              <a:rPr lang="en-US" sz="2200" dirty="0"/>
              <a:t>The smallest spherical pores are highly mobile, being able to quickly and easily move through the restructured region</a:t>
            </a:r>
          </a:p>
          <a:p>
            <a:r>
              <a:rPr lang="en-US" sz="2200" dirty="0"/>
              <a:t>Intermediate sized pores become flat and elongated as they travel towards the fuel centers, leaving streaks at the tips of the voids as they travel</a:t>
            </a:r>
          </a:p>
          <a:p>
            <a:r>
              <a:rPr lang="en-US" sz="2200" dirty="0"/>
              <a:t>These “lenticular” voids are the most readily identifiable porosity feature in the irradiated MOX fuels due to their distinct shape</a:t>
            </a:r>
          </a:p>
          <a:p>
            <a:endParaRPr lang="en-US" sz="2200" dirty="0"/>
          </a:p>
        </p:txBody>
      </p:sp>
      <p:pic>
        <p:nvPicPr>
          <p:cNvPr id="6" name="Content Placeholder 5">
            <a:extLst>
              <a:ext uri="{FF2B5EF4-FFF2-40B4-BE49-F238E27FC236}">
                <a16:creationId xmlns:a16="http://schemas.microsoft.com/office/drawing/2014/main" id="{FB2B32E4-B081-3B4D-81DD-915D731FAB8E}"/>
              </a:ext>
            </a:extLst>
          </p:cNvPr>
          <p:cNvPicPr>
            <a:picLocks noGrp="1" noChangeAspect="1"/>
          </p:cNvPicPr>
          <p:nvPr>
            <p:ph sz="half" idx="2"/>
          </p:nvPr>
        </p:nvPicPr>
        <p:blipFill>
          <a:blip r:embed="rId2"/>
          <a:stretch>
            <a:fillRect/>
          </a:stretch>
        </p:blipFill>
        <p:spPr>
          <a:xfrm>
            <a:off x="6197600" y="2076886"/>
            <a:ext cx="5384800" cy="3940891"/>
          </a:xfrm>
          <a:prstGeom prst="rect">
            <a:avLst/>
          </a:prstGeom>
        </p:spPr>
      </p:pic>
      <p:sp>
        <p:nvSpPr>
          <p:cNvPr id="5" name="Slide Number Placeholder 4">
            <a:extLst>
              <a:ext uri="{FF2B5EF4-FFF2-40B4-BE49-F238E27FC236}">
                <a16:creationId xmlns:a16="http://schemas.microsoft.com/office/drawing/2014/main" id="{6FB3E4F0-3F49-144D-915B-095D99EF5146}"/>
              </a:ext>
            </a:extLst>
          </p:cNvPr>
          <p:cNvSpPr>
            <a:spLocks noGrp="1"/>
          </p:cNvSpPr>
          <p:nvPr>
            <p:ph type="sldNum" sz="quarter" idx="12"/>
          </p:nvPr>
        </p:nvSpPr>
        <p:spPr/>
        <p:txBody>
          <a:bodyPr/>
          <a:lstStyle/>
          <a:p>
            <a:pPr>
              <a:defRPr/>
            </a:pPr>
            <a:fld id="{EC35E9FC-F6D5-0349-BBED-EA7D7A9BC49B}" type="slidenum">
              <a:rPr lang="en-US" smtClean="0"/>
              <a:pPr>
                <a:defRPr/>
              </a:pPr>
              <a:t>9</a:t>
            </a:fld>
            <a:endParaRPr lang="en-US"/>
          </a:p>
        </p:txBody>
      </p:sp>
    </p:spTree>
    <p:extLst>
      <p:ext uri="{BB962C8B-B14F-4D97-AF65-F5344CB8AC3E}">
        <p14:creationId xmlns:p14="http://schemas.microsoft.com/office/powerpoint/2010/main" val="174821569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35491</TotalTime>
  <Words>1021</Words>
  <Application>Microsoft Macintosh PowerPoint</Application>
  <PresentationFormat>Widescreen</PresentationFormat>
  <Paragraphs>100</Paragraphs>
  <Slides>16</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16</vt:i4>
      </vt:variant>
    </vt:vector>
  </HeadingPairs>
  <TitlesOfParts>
    <vt:vector size="22" baseType="lpstr">
      <vt:lpstr>Arial</vt:lpstr>
      <vt:lpstr>Calibri</vt:lpstr>
      <vt:lpstr>Calibri Light</vt:lpstr>
      <vt:lpstr>Symbol</vt:lpstr>
      <vt:lpstr>Custom Design</vt:lpstr>
      <vt:lpstr>1_NCStateU-horizontal-left-logo</vt:lpstr>
      <vt:lpstr>NE 591: Advanced Reactor Materials</vt:lpstr>
      <vt:lpstr>Last Time</vt:lpstr>
      <vt:lpstr>Mixed oxide fuel</vt:lpstr>
      <vt:lpstr>MOX Introduction</vt:lpstr>
      <vt:lpstr>MOX Fuels in SFRs</vt:lpstr>
      <vt:lpstr>MOX Restructuring</vt:lpstr>
      <vt:lpstr>MOX Restructuring</vt:lpstr>
      <vt:lpstr>MOX Pore Formation</vt:lpstr>
      <vt:lpstr>MOX Pore Formation</vt:lpstr>
      <vt:lpstr>Redistribution of Pu</vt:lpstr>
      <vt:lpstr>Redistribution of Pu</vt:lpstr>
      <vt:lpstr>Pu-rich Agglomerates</vt:lpstr>
      <vt:lpstr>Pu-rich Agglomerates</vt:lpstr>
      <vt:lpstr>Pu-rich Agglomerates</vt:lpstr>
      <vt:lpstr>Summary</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Fuel Fabrication</dc:title>
  <dc:creator>Ben Beeler</dc:creator>
  <cp:lastModifiedBy>Benjamin W. Beeler</cp:lastModifiedBy>
  <cp:revision>106</cp:revision>
  <dcterms:created xsi:type="dcterms:W3CDTF">2019-12-09T16:44:02Z</dcterms:created>
  <dcterms:modified xsi:type="dcterms:W3CDTF">2023-09-21T21:17:19Z</dcterms:modified>
</cp:coreProperties>
</file>

<file path=docProps/thumbnail.jpeg>
</file>